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48" r:id="rId2"/>
    <p:sldId id="347" r:id="rId3"/>
    <p:sldId id="338" r:id="rId4"/>
    <p:sldId id="259" r:id="rId5"/>
    <p:sldId id="260" r:id="rId6"/>
    <p:sldId id="261" r:id="rId7"/>
    <p:sldId id="339" r:id="rId8"/>
    <p:sldId id="340" r:id="rId9"/>
    <p:sldId id="342" r:id="rId10"/>
    <p:sldId id="343" r:id="rId11"/>
    <p:sldId id="344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E3E5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365C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0365C0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51A7F9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0365C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31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06C5A-6C76-6949-A5F0-C1F688924D15}" type="doc">
      <dgm:prSet loTypeId="urn:microsoft.com/office/officeart/2005/8/layout/matrix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63BC6046-A626-F541-81D0-AD13F734DF65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972109"/>
              </a:solidFill>
            </a:rPr>
            <a:t>CAD</a:t>
          </a:r>
        </a:p>
        <a:p>
          <a:r>
            <a:rPr lang="it-IT" sz="1800" b="1" dirty="0" smtClean="0">
              <a:solidFill>
                <a:srgbClr val="972109"/>
              </a:solidFill>
            </a:rPr>
            <a:t>Decreto Legislativo n. 82/2005</a:t>
          </a:r>
        </a:p>
        <a:p>
          <a:r>
            <a:rPr lang="it-IT" sz="1800" b="1" dirty="0" smtClean="0">
              <a:solidFill>
                <a:srgbClr val="972109"/>
              </a:solidFill>
            </a:rPr>
            <a:t>Modificato 2010</a:t>
          </a:r>
        </a:p>
      </dgm:t>
    </dgm:pt>
    <dgm:pt modelId="{C99D84F1-A4CE-E241-9ED3-917B01F8C8DD}" type="parTrans" cxnId="{E339CD7B-64B0-E346-8DF8-FD9B3270ABBB}">
      <dgm:prSet/>
      <dgm:spPr/>
      <dgm:t>
        <a:bodyPr/>
        <a:lstStyle/>
        <a:p>
          <a:endParaRPr lang="it-IT"/>
        </a:p>
      </dgm:t>
    </dgm:pt>
    <dgm:pt modelId="{BB7C895A-713D-8C44-95D7-957DED2C3946}" type="sibTrans" cxnId="{E339CD7B-64B0-E346-8DF8-FD9B3270ABBB}">
      <dgm:prSet/>
      <dgm:spPr/>
      <dgm:t>
        <a:bodyPr/>
        <a:lstStyle/>
        <a:p>
          <a:endParaRPr lang="it-IT"/>
        </a:p>
      </dgm:t>
    </dgm:pt>
    <dgm:pt modelId="{C5902858-83F3-2141-8454-93B45D9E8BE6}">
      <dgm:prSet phldrT="[Testo]" custT="1"/>
      <dgm:spPr/>
      <dgm:t>
        <a:bodyPr/>
        <a:lstStyle/>
        <a:p>
          <a:endParaRPr lang="it-IT" sz="1600" b="1" dirty="0" smtClean="0"/>
        </a:p>
        <a:p>
          <a:r>
            <a:rPr lang="it-IT" sz="2000" b="1" dirty="0" smtClean="0"/>
            <a:t>DPR 68/2005</a:t>
          </a:r>
        </a:p>
        <a:p>
          <a:r>
            <a:rPr lang="it-IT" sz="2000" dirty="0" smtClean="0"/>
            <a:t>(PEC)</a:t>
          </a:r>
        </a:p>
        <a:p>
          <a:r>
            <a:rPr lang="it-IT" sz="2000" b="1" dirty="0" smtClean="0"/>
            <a:t>Art. 16 D.L. 185/2008</a:t>
          </a:r>
        </a:p>
        <a:p>
          <a:r>
            <a:rPr lang="it-IT" sz="2000" b="1" dirty="0" smtClean="0"/>
            <a:t>Art. 4 D.L. 193/2009 </a:t>
          </a:r>
        </a:p>
        <a:p>
          <a:r>
            <a:rPr lang="it-IT" sz="2000" dirty="0" smtClean="0"/>
            <a:t>(obbligo PEC e comunicazioni</a:t>
          </a:r>
          <a:r>
            <a:rPr lang="it-IT" sz="1600" dirty="0" smtClean="0"/>
            <a:t>)</a:t>
          </a:r>
        </a:p>
      </dgm:t>
    </dgm:pt>
    <dgm:pt modelId="{17C32E3A-E77D-F346-AAAE-B7EDB0322D90}" type="parTrans" cxnId="{5FE51526-7072-D14A-90AC-5B356112ABA7}">
      <dgm:prSet/>
      <dgm:spPr/>
      <dgm:t>
        <a:bodyPr/>
        <a:lstStyle/>
        <a:p>
          <a:endParaRPr lang="it-IT"/>
        </a:p>
      </dgm:t>
    </dgm:pt>
    <dgm:pt modelId="{53B939AD-70D2-394D-BAA8-306F198F982B}" type="sibTrans" cxnId="{5FE51526-7072-D14A-90AC-5B356112ABA7}">
      <dgm:prSet/>
      <dgm:spPr/>
      <dgm:t>
        <a:bodyPr/>
        <a:lstStyle/>
        <a:p>
          <a:endParaRPr lang="it-IT"/>
        </a:p>
      </dgm:t>
    </dgm:pt>
    <dgm:pt modelId="{4D526C82-264D-2C40-8C5D-8C55C9AF0835}">
      <dgm:prSet phldrT="[Testo]" custT="1"/>
      <dgm:spPr/>
      <dgm:t>
        <a:bodyPr/>
        <a:lstStyle/>
        <a:p>
          <a:endParaRPr lang="it-IT" sz="2000" b="1" dirty="0" smtClean="0"/>
        </a:p>
        <a:p>
          <a:r>
            <a:rPr lang="it-IT" sz="2000" b="1" dirty="0" smtClean="0"/>
            <a:t>D.P.C.M. 22 febbraio 2013</a:t>
          </a:r>
        </a:p>
        <a:p>
          <a:r>
            <a:rPr lang="it-IT" sz="2000" dirty="0" smtClean="0"/>
            <a:t>(Firma digitale – regole tecniche)</a:t>
          </a:r>
        </a:p>
        <a:p>
          <a:r>
            <a:rPr lang="it-IT" sz="2000" b="1" dirty="0" smtClean="0"/>
            <a:t>Deliberazione CNIPA n. 45/2009 </a:t>
          </a:r>
          <a:r>
            <a:rPr lang="it-IT" sz="2000" dirty="0" smtClean="0"/>
            <a:t>modificata dal determinazione DIGITPA 28/7/2010</a:t>
          </a:r>
          <a:endParaRPr lang="it-IT" sz="2000" dirty="0"/>
        </a:p>
      </dgm:t>
    </dgm:pt>
    <dgm:pt modelId="{8272EB52-9EA9-6549-8B62-1F3809F60B96}" type="parTrans" cxnId="{59EEBAED-B1C9-3A45-BEA7-4C7473B23C51}">
      <dgm:prSet/>
      <dgm:spPr/>
      <dgm:t>
        <a:bodyPr/>
        <a:lstStyle/>
        <a:p>
          <a:endParaRPr lang="it-IT"/>
        </a:p>
      </dgm:t>
    </dgm:pt>
    <dgm:pt modelId="{AFBD00BE-AC99-5C48-B354-2D9A842DB182}" type="sibTrans" cxnId="{59EEBAED-B1C9-3A45-BEA7-4C7473B23C51}">
      <dgm:prSet/>
      <dgm:spPr/>
      <dgm:t>
        <a:bodyPr/>
        <a:lstStyle/>
        <a:p>
          <a:endParaRPr lang="it-IT"/>
        </a:p>
      </dgm:t>
    </dgm:pt>
    <dgm:pt modelId="{315B3865-4060-B14F-A76D-53539A0952DE}">
      <dgm:prSet phldrT="[Testo]"/>
      <dgm:spPr/>
      <dgm:t>
        <a:bodyPr/>
        <a:lstStyle/>
        <a:p>
          <a:r>
            <a:rPr lang="it-IT" b="1" dirty="0" smtClean="0"/>
            <a:t>Art. 4 Decreto Legge n. 193/2009</a:t>
          </a:r>
        </a:p>
      </dgm:t>
    </dgm:pt>
    <dgm:pt modelId="{CAB89590-6A32-9B4D-9DC6-D7072C1CFB8B}" type="parTrans" cxnId="{CAA1D1C5-DC8B-CA46-BEA1-FCA0B6A3DA06}">
      <dgm:prSet/>
      <dgm:spPr/>
      <dgm:t>
        <a:bodyPr/>
        <a:lstStyle/>
        <a:p>
          <a:endParaRPr lang="it-IT"/>
        </a:p>
      </dgm:t>
    </dgm:pt>
    <dgm:pt modelId="{8DAC5785-9D6B-7E43-8898-36ECAD1BAD6B}" type="sibTrans" cxnId="{CAA1D1C5-DC8B-CA46-BEA1-FCA0B6A3DA06}">
      <dgm:prSet/>
      <dgm:spPr/>
      <dgm:t>
        <a:bodyPr/>
        <a:lstStyle/>
        <a:p>
          <a:endParaRPr lang="it-IT"/>
        </a:p>
      </dgm:t>
    </dgm:pt>
    <dgm:pt modelId="{09E0BD8C-AE1C-0C40-A735-3F71BF166A13}">
      <dgm:prSet phldrT="[Testo]"/>
      <dgm:spPr/>
      <dgm:t>
        <a:bodyPr/>
        <a:lstStyle/>
        <a:p>
          <a:r>
            <a:rPr lang="it-IT" b="1" dirty="0" smtClean="0"/>
            <a:t>D.M. 44/2011 </a:t>
          </a:r>
          <a:r>
            <a:rPr lang="it-IT" dirty="0" smtClean="0"/>
            <a:t>(Regolamento)</a:t>
          </a:r>
        </a:p>
        <a:p>
          <a:r>
            <a:rPr lang="it-IT" b="1" dirty="0" smtClean="0"/>
            <a:t>PROVVEDIMENTO 16/4/2014 </a:t>
          </a:r>
          <a:r>
            <a:rPr lang="it-IT" dirty="0" smtClean="0"/>
            <a:t>(Specifiche Tecniche)</a:t>
          </a:r>
          <a:endParaRPr lang="it-IT" dirty="0"/>
        </a:p>
      </dgm:t>
    </dgm:pt>
    <dgm:pt modelId="{49138AE3-71C2-BC4B-A218-ADB38620731C}" type="parTrans" cxnId="{A3784223-7B8C-8D41-B17A-0A8E6ECE9C97}">
      <dgm:prSet/>
      <dgm:spPr/>
      <dgm:t>
        <a:bodyPr/>
        <a:lstStyle/>
        <a:p>
          <a:endParaRPr lang="it-IT"/>
        </a:p>
      </dgm:t>
    </dgm:pt>
    <dgm:pt modelId="{CEEB55F8-5C15-5D42-B107-2B1F6C54E1BF}" type="sibTrans" cxnId="{A3784223-7B8C-8D41-B17A-0A8E6ECE9C97}">
      <dgm:prSet/>
      <dgm:spPr/>
      <dgm:t>
        <a:bodyPr/>
        <a:lstStyle/>
        <a:p>
          <a:endParaRPr lang="it-IT"/>
        </a:p>
      </dgm:t>
    </dgm:pt>
    <dgm:pt modelId="{41CBD381-E87E-2F48-B723-C3207DC2E12D}" type="pres">
      <dgm:prSet presAssocID="{54606C5A-6C76-6949-A5F0-C1F688924D1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E8697A2-1F6B-5F45-B556-3008E6BD8682}" type="pres">
      <dgm:prSet presAssocID="{54606C5A-6C76-6949-A5F0-C1F688924D15}" presName="matrix" presStyleCnt="0"/>
      <dgm:spPr/>
      <dgm:t>
        <a:bodyPr/>
        <a:lstStyle/>
        <a:p>
          <a:endParaRPr lang="it-IT"/>
        </a:p>
      </dgm:t>
    </dgm:pt>
    <dgm:pt modelId="{1CA435E1-4506-E341-BFB4-DA1A48A51EB4}" type="pres">
      <dgm:prSet presAssocID="{54606C5A-6C76-6949-A5F0-C1F688924D15}" presName="tile1" presStyleLbl="node1" presStyleIdx="0" presStyleCnt="4"/>
      <dgm:spPr/>
      <dgm:t>
        <a:bodyPr/>
        <a:lstStyle/>
        <a:p>
          <a:endParaRPr lang="it-IT"/>
        </a:p>
      </dgm:t>
    </dgm:pt>
    <dgm:pt modelId="{D28B6D62-2A0A-A043-866F-F936422A82B0}" type="pres">
      <dgm:prSet presAssocID="{54606C5A-6C76-6949-A5F0-C1F688924D1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68283C-7764-F94C-A2DE-119A7947D0E8}" type="pres">
      <dgm:prSet presAssocID="{54606C5A-6C76-6949-A5F0-C1F688924D15}" presName="tile2" presStyleLbl="node1" presStyleIdx="1" presStyleCnt="4"/>
      <dgm:spPr/>
      <dgm:t>
        <a:bodyPr/>
        <a:lstStyle/>
        <a:p>
          <a:endParaRPr lang="it-IT"/>
        </a:p>
      </dgm:t>
    </dgm:pt>
    <dgm:pt modelId="{4DC985EC-8B9C-DB4C-B0BF-317AFF967319}" type="pres">
      <dgm:prSet presAssocID="{54606C5A-6C76-6949-A5F0-C1F688924D1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C76E5F-007D-F747-BCBF-F2C12F3A2D11}" type="pres">
      <dgm:prSet presAssocID="{54606C5A-6C76-6949-A5F0-C1F688924D15}" presName="tile3" presStyleLbl="node1" presStyleIdx="2" presStyleCnt="4"/>
      <dgm:spPr/>
      <dgm:t>
        <a:bodyPr/>
        <a:lstStyle/>
        <a:p>
          <a:endParaRPr lang="it-IT"/>
        </a:p>
      </dgm:t>
    </dgm:pt>
    <dgm:pt modelId="{6AAD8CF4-0308-2443-8D84-E436C78987C7}" type="pres">
      <dgm:prSet presAssocID="{54606C5A-6C76-6949-A5F0-C1F688924D1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2E2C81-709C-4844-A170-1DA3D065E9F9}" type="pres">
      <dgm:prSet presAssocID="{54606C5A-6C76-6949-A5F0-C1F688924D15}" presName="tile4" presStyleLbl="node1" presStyleIdx="3" presStyleCnt="4"/>
      <dgm:spPr/>
      <dgm:t>
        <a:bodyPr/>
        <a:lstStyle/>
        <a:p>
          <a:endParaRPr lang="it-IT"/>
        </a:p>
      </dgm:t>
    </dgm:pt>
    <dgm:pt modelId="{343BE056-7723-E341-8312-71B752E8A554}" type="pres">
      <dgm:prSet presAssocID="{54606C5A-6C76-6949-A5F0-C1F688924D1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24B312-CEC1-7045-86AD-E8E76741181C}" type="pres">
      <dgm:prSet presAssocID="{54606C5A-6C76-6949-A5F0-C1F688924D15}" presName="centerTile" presStyleLbl="fgShp" presStyleIdx="0" presStyleCnt="1" custScaleX="98400" custScaleY="103445" custLinFactNeighborX="6465" custLinFactNeighborY="656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3A98ECA9-9A18-3F43-A55C-8D3C5F494059}" type="presOf" srcId="{C5902858-83F3-2141-8454-93B45D9E8BE6}" destId="{D28B6D62-2A0A-A043-866F-F936422A82B0}" srcOrd="1" destOrd="0" presId="urn:microsoft.com/office/officeart/2005/8/layout/matrix1"/>
    <dgm:cxn modelId="{44B65A45-EE1E-5149-BCED-306152834B51}" type="presOf" srcId="{315B3865-4060-B14F-A76D-53539A0952DE}" destId="{B8C76E5F-007D-F747-BCBF-F2C12F3A2D11}" srcOrd="0" destOrd="0" presId="urn:microsoft.com/office/officeart/2005/8/layout/matrix1"/>
    <dgm:cxn modelId="{6704F562-2DAD-9E44-A68E-165A83016CFA}" type="presOf" srcId="{09E0BD8C-AE1C-0C40-A735-3F71BF166A13}" destId="{343BE056-7723-E341-8312-71B752E8A554}" srcOrd="1" destOrd="0" presId="urn:microsoft.com/office/officeart/2005/8/layout/matrix1"/>
    <dgm:cxn modelId="{C1FCD201-9A7F-A54D-9F19-F0D0AD2C635F}" type="presOf" srcId="{C5902858-83F3-2141-8454-93B45D9E8BE6}" destId="{1CA435E1-4506-E341-BFB4-DA1A48A51EB4}" srcOrd="0" destOrd="0" presId="urn:microsoft.com/office/officeart/2005/8/layout/matrix1"/>
    <dgm:cxn modelId="{A3784223-7B8C-8D41-B17A-0A8E6ECE9C97}" srcId="{63BC6046-A626-F541-81D0-AD13F734DF65}" destId="{09E0BD8C-AE1C-0C40-A735-3F71BF166A13}" srcOrd="3" destOrd="0" parTransId="{49138AE3-71C2-BC4B-A218-ADB38620731C}" sibTransId="{CEEB55F8-5C15-5D42-B107-2B1F6C54E1BF}"/>
    <dgm:cxn modelId="{CAA1D1C5-DC8B-CA46-BEA1-FCA0B6A3DA06}" srcId="{63BC6046-A626-F541-81D0-AD13F734DF65}" destId="{315B3865-4060-B14F-A76D-53539A0952DE}" srcOrd="2" destOrd="0" parTransId="{CAB89590-6A32-9B4D-9DC6-D7072C1CFB8B}" sibTransId="{8DAC5785-9D6B-7E43-8898-36ECAD1BAD6B}"/>
    <dgm:cxn modelId="{7BA2A7E1-9107-7646-B826-0E72D7DAACDB}" type="presOf" srcId="{63BC6046-A626-F541-81D0-AD13F734DF65}" destId="{9B24B312-CEC1-7045-86AD-E8E76741181C}" srcOrd="0" destOrd="0" presId="urn:microsoft.com/office/officeart/2005/8/layout/matrix1"/>
    <dgm:cxn modelId="{59EEBAED-B1C9-3A45-BEA7-4C7473B23C51}" srcId="{63BC6046-A626-F541-81D0-AD13F734DF65}" destId="{4D526C82-264D-2C40-8C5D-8C55C9AF0835}" srcOrd="1" destOrd="0" parTransId="{8272EB52-9EA9-6549-8B62-1F3809F60B96}" sibTransId="{AFBD00BE-AC99-5C48-B354-2D9A842DB182}"/>
    <dgm:cxn modelId="{01BEF2E4-0AC6-B34B-B410-B988308DB0C2}" type="presOf" srcId="{315B3865-4060-B14F-A76D-53539A0952DE}" destId="{6AAD8CF4-0308-2443-8D84-E436C78987C7}" srcOrd="1" destOrd="0" presId="urn:microsoft.com/office/officeart/2005/8/layout/matrix1"/>
    <dgm:cxn modelId="{5EAFF6F8-4D9A-5A4F-AF23-387027E50C99}" type="presOf" srcId="{54606C5A-6C76-6949-A5F0-C1F688924D15}" destId="{41CBD381-E87E-2F48-B723-C3207DC2E12D}" srcOrd="0" destOrd="0" presId="urn:microsoft.com/office/officeart/2005/8/layout/matrix1"/>
    <dgm:cxn modelId="{E339CD7B-64B0-E346-8DF8-FD9B3270ABBB}" srcId="{54606C5A-6C76-6949-A5F0-C1F688924D15}" destId="{63BC6046-A626-F541-81D0-AD13F734DF65}" srcOrd="0" destOrd="0" parTransId="{C99D84F1-A4CE-E241-9ED3-917B01F8C8DD}" sibTransId="{BB7C895A-713D-8C44-95D7-957DED2C3946}"/>
    <dgm:cxn modelId="{57CB5CD2-50AC-AC4B-9B50-444774044772}" type="presOf" srcId="{4D526C82-264D-2C40-8C5D-8C55C9AF0835}" destId="{4DC985EC-8B9C-DB4C-B0BF-317AFF967319}" srcOrd="1" destOrd="0" presId="urn:microsoft.com/office/officeart/2005/8/layout/matrix1"/>
    <dgm:cxn modelId="{5FE51526-7072-D14A-90AC-5B356112ABA7}" srcId="{63BC6046-A626-F541-81D0-AD13F734DF65}" destId="{C5902858-83F3-2141-8454-93B45D9E8BE6}" srcOrd="0" destOrd="0" parTransId="{17C32E3A-E77D-F346-AAAE-B7EDB0322D90}" sibTransId="{53B939AD-70D2-394D-BAA8-306F198F982B}"/>
    <dgm:cxn modelId="{52F8E21F-7DFC-3843-B00A-676DAFAEA816}" type="presOf" srcId="{09E0BD8C-AE1C-0C40-A735-3F71BF166A13}" destId="{B12E2C81-709C-4844-A170-1DA3D065E9F9}" srcOrd="0" destOrd="0" presId="urn:microsoft.com/office/officeart/2005/8/layout/matrix1"/>
    <dgm:cxn modelId="{4F99E647-66D5-1E43-BC13-A9C76DAF9E5C}" type="presOf" srcId="{4D526C82-264D-2C40-8C5D-8C55C9AF0835}" destId="{6168283C-7764-F94C-A2DE-119A7947D0E8}" srcOrd="0" destOrd="0" presId="urn:microsoft.com/office/officeart/2005/8/layout/matrix1"/>
    <dgm:cxn modelId="{631A29A6-5014-CB47-B504-844845E329E4}" type="presParOf" srcId="{41CBD381-E87E-2F48-B723-C3207DC2E12D}" destId="{CE8697A2-1F6B-5F45-B556-3008E6BD8682}" srcOrd="0" destOrd="0" presId="urn:microsoft.com/office/officeart/2005/8/layout/matrix1"/>
    <dgm:cxn modelId="{7B02515C-0948-5341-8E26-45898A0B80EA}" type="presParOf" srcId="{CE8697A2-1F6B-5F45-B556-3008E6BD8682}" destId="{1CA435E1-4506-E341-BFB4-DA1A48A51EB4}" srcOrd="0" destOrd="0" presId="urn:microsoft.com/office/officeart/2005/8/layout/matrix1"/>
    <dgm:cxn modelId="{32CA2EFA-5D5A-BD4D-A0C8-FF6CDC3DAFA0}" type="presParOf" srcId="{CE8697A2-1F6B-5F45-B556-3008E6BD8682}" destId="{D28B6D62-2A0A-A043-866F-F936422A82B0}" srcOrd="1" destOrd="0" presId="urn:microsoft.com/office/officeart/2005/8/layout/matrix1"/>
    <dgm:cxn modelId="{F6901114-3609-DD4B-A47D-1A8E20C608DD}" type="presParOf" srcId="{CE8697A2-1F6B-5F45-B556-3008E6BD8682}" destId="{6168283C-7764-F94C-A2DE-119A7947D0E8}" srcOrd="2" destOrd="0" presId="urn:microsoft.com/office/officeart/2005/8/layout/matrix1"/>
    <dgm:cxn modelId="{BF8B9989-84A7-2D4D-BF34-F87B3B294BA2}" type="presParOf" srcId="{CE8697A2-1F6B-5F45-B556-3008E6BD8682}" destId="{4DC985EC-8B9C-DB4C-B0BF-317AFF967319}" srcOrd="3" destOrd="0" presId="urn:microsoft.com/office/officeart/2005/8/layout/matrix1"/>
    <dgm:cxn modelId="{D4C67532-24C9-C746-BB06-5E7B88F3C42A}" type="presParOf" srcId="{CE8697A2-1F6B-5F45-B556-3008E6BD8682}" destId="{B8C76E5F-007D-F747-BCBF-F2C12F3A2D11}" srcOrd="4" destOrd="0" presId="urn:microsoft.com/office/officeart/2005/8/layout/matrix1"/>
    <dgm:cxn modelId="{78C03AD9-0418-074C-919B-84CE3F4CF25A}" type="presParOf" srcId="{CE8697A2-1F6B-5F45-B556-3008E6BD8682}" destId="{6AAD8CF4-0308-2443-8D84-E436C78987C7}" srcOrd="5" destOrd="0" presId="urn:microsoft.com/office/officeart/2005/8/layout/matrix1"/>
    <dgm:cxn modelId="{D3FDA6A7-D9B7-0C49-B1B3-364AD71FA3C4}" type="presParOf" srcId="{CE8697A2-1F6B-5F45-B556-3008E6BD8682}" destId="{B12E2C81-709C-4844-A170-1DA3D065E9F9}" srcOrd="6" destOrd="0" presId="urn:microsoft.com/office/officeart/2005/8/layout/matrix1"/>
    <dgm:cxn modelId="{5907113F-5C20-6F4D-B4F9-4AE1F1275CDF}" type="presParOf" srcId="{CE8697A2-1F6B-5F45-B556-3008E6BD8682}" destId="{343BE056-7723-E341-8312-71B752E8A554}" srcOrd="7" destOrd="0" presId="urn:microsoft.com/office/officeart/2005/8/layout/matrix1"/>
    <dgm:cxn modelId="{C98FD575-5997-8541-9EF3-A7BC1409F69A}" type="presParOf" srcId="{41CBD381-E87E-2F48-B723-C3207DC2E12D}" destId="{9B24B312-CEC1-7045-86AD-E8E76741181C}" srcOrd="1" destOrd="0" presId="urn:microsoft.com/office/officeart/2005/8/layout/matrix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0C044-9BB4-8D41-BF7C-A73EB63487BC}" type="doc">
      <dgm:prSet loTypeId="urn:microsoft.com/office/officeart/2009/layout/ReverseList" loCatId="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824964BC-E9A2-744D-B58D-5E975C472F18}">
      <dgm:prSet phldrT="[Testo]" custT="1"/>
      <dgm:spPr/>
      <dgm:t>
        <a:bodyPr/>
        <a:lstStyle/>
        <a:p>
          <a:r>
            <a:rPr lang="it-IT" sz="2000" dirty="0" smtClean="0"/>
            <a:t>L. 53/1994</a:t>
          </a:r>
        </a:p>
        <a:p>
          <a:r>
            <a:rPr lang="it-IT" sz="2000" dirty="0" smtClean="0"/>
            <a:t>(notificazioni in proprio)</a:t>
          </a:r>
        </a:p>
        <a:p>
          <a:r>
            <a:rPr lang="it-IT" sz="2000" dirty="0" smtClean="0"/>
            <a:t>Art. 3 bis – notificazioni via PEC</a:t>
          </a:r>
        </a:p>
        <a:p>
          <a:r>
            <a:rPr lang="it-IT" sz="2000" dirty="0" smtClean="0"/>
            <a:t>Art. 149 bis </a:t>
          </a:r>
          <a:r>
            <a:rPr lang="it-IT" sz="2000" dirty="0" err="1" smtClean="0"/>
            <a:t>c.p.c</a:t>
          </a:r>
          <a:r>
            <a:rPr lang="it-IT" sz="1600" dirty="0" err="1" smtClean="0"/>
            <a:t>.</a:t>
          </a:r>
          <a:endParaRPr lang="it-IT" sz="1600" dirty="0"/>
        </a:p>
      </dgm:t>
    </dgm:pt>
    <dgm:pt modelId="{FD8DE917-CE96-6949-8C40-EF08F38DF028}" type="parTrans" cxnId="{1E92A2A0-EF95-7B4A-919B-B7C541E18158}">
      <dgm:prSet/>
      <dgm:spPr/>
      <dgm:t>
        <a:bodyPr/>
        <a:lstStyle/>
        <a:p>
          <a:endParaRPr lang="it-IT"/>
        </a:p>
      </dgm:t>
    </dgm:pt>
    <dgm:pt modelId="{3264386F-2BC7-7345-B5A6-5D503C14A732}" type="sibTrans" cxnId="{1E92A2A0-EF95-7B4A-919B-B7C541E18158}">
      <dgm:prSet/>
      <dgm:spPr/>
      <dgm:t>
        <a:bodyPr/>
        <a:lstStyle/>
        <a:p>
          <a:endParaRPr lang="it-IT"/>
        </a:p>
      </dgm:t>
    </dgm:pt>
    <dgm:pt modelId="{202A8084-5797-3846-80B1-286961DBCB3D}">
      <dgm:prSet phldrT="[Testo]" custT="1"/>
      <dgm:spPr/>
      <dgm:t>
        <a:bodyPr/>
        <a:lstStyle/>
        <a:p>
          <a:r>
            <a:rPr lang="it-IT" sz="2000" b="1" dirty="0" smtClean="0"/>
            <a:t>Art. 16, 16 bis, ter, quater, 17</a:t>
          </a:r>
        </a:p>
        <a:p>
          <a:r>
            <a:rPr lang="it-IT" sz="2000" b="1" dirty="0" smtClean="0"/>
            <a:t>D.L. 179/2012 (decreto crescita)</a:t>
          </a:r>
          <a:endParaRPr lang="it-IT" sz="2000" b="1" dirty="0"/>
        </a:p>
      </dgm:t>
    </dgm:pt>
    <dgm:pt modelId="{746AFED2-455D-2842-8BE0-245E0FB87A44}" type="parTrans" cxnId="{16632AC2-3440-1945-8584-AF1A6CEBC491}">
      <dgm:prSet/>
      <dgm:spPr/>
      <dgm:t>
        <a:bodyPr/>
        <a:lstStyle/>
        <a:p>
          <a:endParaRPr lang="it-IT"/>
        </a:p>
      </dgm:t>
    </dgm:pt>
    <dgm:pt modelId="{7396B04B-26F7-1E49-B018-46933ECDCA74}" type="sibTrans" cxnId="{16632AC2-3440-1945-8584-AF1A6CEBC491}">
      <dgm:prSet/>
      <dgm:spPr/>
      <dgm:t>
        <a:bodyPr/>
        <a:lstStyle/>
        <a:p>
          <a:endParaRPr lang="it-IT"/>
        </a:p>
      </dgm:t>
    </dgm:pt>
    <dgm:pt modelId="{F02B1090-8F3C-E942-99AB-BAA98005C024}" type="pres">
      <dgm:prSet presAssocID="{0DF0C044-9BB4-8D41-BF7C-A73EB63487BC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D8D0AF5-5998-B548-B70D-9E9D6EAFD90F}" type="pres">
      <dgm:prSet presAssocID="{0DF0C044-9BB4-8D41-BF7C-A73EB63487B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921DC8-CF2D-A946-8844-24F73B4A4CD7}" type="pres">
      <dgm:prSet presAssocID="{0DF0C044-9BB4-8D41-BF7C-A73EB63487BC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it-IT"/>
        </a:p>
      </dgm:t>
    </dgm:pt>
    <dgm:pt modelId="{9344BD44-E5D7-6E43-8382-91EB836256A4}" type="pres">
      <dgm:prSet presAssocID="{0DF0C044-9BB4-8D41-BF7C-A73EB63487B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2E6764-9FC0-684B-9E63-82A812C61330}" type="pres">
      <dgm:prSet presAssocID="{0DF0C044-9BB4-8D41-BF7C-A73EB63487BC}" presName="RightNode" presStyleLbl="bgImgPlace1" presStyleIdx="1" presStyleCnt="2" custLinFactNeighborX="18415" custLinFactNeighborY="-2498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311C4666-FC00-FF40-9DCE-FB24DDDF9D31}" type="pres">
      <dgm:prSet presAssocID="{0DF0C044-9BB4-8D41-BF7C-A73EB63487BC}" presName="TopArrow" presStyleLbl="node1" presStyleIdx="0" presStyleCnt="2" custLinFactNeighborX="1934" custLinFactNeighborY="-4253"/>
      <dgm:spPr/>
      <dgm:t>
        <a:bodyPr/>
        <a:lstStyle/>
        <a:p>
          <a:endParaRPr lang="it-IT"/>
        </a:p>
      </dgm:t>
    </dgm:pt>
    <dgm:pt modelId="{FAE61F45-2DDD-0449-B8F8-82DF115996DF}" type="pres">
      <dgm:prSet presAssocID="{0DF0C044-9BB4-8D41-BF7C-A73EB63487BC}" presName="BottomArrow" presStyleLbl="node1" presStyleIdx="1" presStyleCnt="2"/>
      <dgm:spPr/>
      <dgm:t>
        <a:bodyPr/>
        <a:lstStyle/>
        <a:p>
          <a:endParaRPr lang="it-IT"/>
        </a:p>
      </dgm:t>
    </dgm:pt>
  </dgm:ptLst>
  <dgm:cxnLst>
    <dgm:cxn modelId="{0A5411D7-3F45-F84C-A7C8-11B6338734B7}" type="presOf" srcId="{0DF0C044-9BB4-8D41-BF7C-A73EB63487BC}" destId="{F02B1090-8F3C-E942-99AB-BAA98005C024}" srcOrd="0" destOrd="0" presId="urn:microsoft.com/office/officeart/2009/layout/ReverseList"/>
    <dgm:cxn modelId="{42C74F85-5ACC-0048-A2F1-B45C40469900}" type="presOf" srcId="{202A8084-5797-3846-80B1-286961DBCB3D}" destId="{9344BD44-E5D7-6E43-8382-91EB836256A4}" srcOrd="0" destOrd="0" presId="urn:microsoft.com/office/officeart/2009/layout/ReverseList"/>
    <dgm:cxn modelId="{1E92A2A0-EF95-7B4A-919B-B7C541E18158}" srcId="{0DF0C044-9BB4-8D41-BF7C-A73EB63487BC}" destId="{824964BC-E9A2-744D-B58D-5E975C472F18}" srcOrd="0" destOrd="0" parTransId="{FD8DE917-CE96-6949-8C40-EF08F38DF028}" sibTransId="{3264386F-2BC7-7345-B5A6-5D503C14A732}"/>
    <dgm:cxn modelId="{16632AC2-3440-1945-8584-AF1A6CEBC491}" srcId="{0DF0C044-9BB4-8D41-BF7C-A73EB63487BC}" destId="{202A8084-5797-3846-80B1-286961DBCB3D}" srcOrd="1" destOrd="0" parTransId="{746AFED2-455D-2842-8BE0-245E0FB87A44}" sibTransId="{7396B04B-26F7-1E49-B018-46933ECDCA74}"/>
    <dgm:cxn modelId="{8A1227C4-A3FB-3341-8475-F42E8FEB9281}" type="presOf" srcId="{824964BC-E9A2-744D-B58D-5E975C472F18}" destId="{A1921DC8-CF2D-A946-8844-24F73B4A4CD7}" srcOrd="1" destOrd="0" presId="urn:microsoft.com/office/officeart/2009/layout/ReverseList"/>
    <dgm:cxn modelId="{DAFC57CB-617C-134F-968C-1BB8B2C10C3C}" type="presOf" srcId="{202A8084-5797-3846-80B1-286961DBCB3D}" destId="{812E6764-9FC0-684B-9E63-82A812C61330}" srcOrd="1" destOrd="0" presId="urn:microsoft.com/office/officeart/2009/layout/ReverseList"/>
    <dgm:cxn modelId="{ECADC47E-21BD-7A45-B3E8-E1A273743C05}" type="presOf" srcId="{824964BC-E9A2-744D-B58D-5E975C472F18}" destId="{6D8D0AF5-5998-B548-B70D-9E9D6EAFD90F}" srcOrd="0" destOrd="0" presId="urn:microsoft.com/office/officeart/2009/layout/ReverseList"/>
    <dgm:cxn modelId="{78EA5B78-D827-6741-8BBE-D6DBA3C0FFAF}" type="presParOf" srcId="{F02B1090-8F3C-E942-99AB-BAA98005C024}" destId="{6D8D0AF5-5998-B548-B70D-9E9D6EAFD90F}" srcOrd="0" destOrd="0" presId="urn:microsoft.com/office/officeart/2009/layout/ReverseList"/>
    <dgm:cxn modelId="{FD4DD370-B5AD-DD40-88C6-6BCB2163BD59}" type="presParOf" srcId="{F02B1090-8F3C-E942-99AB-BAA98005C024}" destId="{A1921DC8-CF2D-A946-8844-24F73B4A4CD7}" srcOrd="1" destOrd="0" presId="urn:microsoft.com/office/officeart/2009/layout/ReverseList"/>
    <dgm:cxn modelId="{96A8393E-867B-5F4A-992B-F87978325CB2}" type="presParOf" srcId="{F02B1090-8F3C-E942-99AB-BAA98005C024}" destId="{9344BD44-E5D7-6E43-8382-91EB836256A4}" srcOrd="2" destOrd="0" presId="urn:microsoft.com/office/officeart/2009/layout/ReverseList"/>
    <dgm:cxn modelId="{DA4A44DA-3E01-E443-9973-F79EFAB5DCB6}" type="presParOf" srcId="{F02B1090-8F3C-E942-99AB-BAA98005C024}" destId="{812E6764-9FC0-684B-9E63-82A812C61330}" srcOrd="3" destOrd="0" presId="urn:microsoft.com/office/officeart/2009/layout/ReverseList"/>
    <dgm:cxn modelId="{03E89C16-B8DA-B146-903E-764EDB432AB5}" type="presParOf" srcId="{F02B1090-8F3C-E942-99AB-BAA98005C024}" destId="{311C4666-FC00-FF40-9DCE-FB24DDDF9D31}" srcOrd="4" destOrd="0" presId="urn:microsoft.com/office/officeart/2009/layout/ReverseList"/>
    <dgm:cxn modelId="{83E19B6F-87EC-A946-AB1A-DD6A9CE1CA3C}" type="presParOf" srcId="{F02B1090-8F3C-E942-99AB-BAA98005C024}" destId="{FAE61F45-2DDD-0449-B8F8-82DF115996D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A435E1-4506-E341-BFB4-DA1A48A51EB4}">
      <dsp:nvSpPr>
        <dsp:cNvPr id="0" name=""/>
        <dsp:cNvSpPr/>
      </dsp:nvSpPr>
      <dsp:spPr>
        <a:xfrm rot="16200000">
          <a:off x="409645" y="-409645"/>
          <a:ext cx="3174752" cy="399404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DPR 68/2005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(PEC)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Art. 16 D.L. 185/2008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Art. 4 D.L. 193/2009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(obbligo PEC e comunicazioni</a:t>
          </a:r>
          <a:r>
            <a:rPr lang="it-IT" sz="1600" kern="1200" dirty="0" smtClean="0"/>
            <a:t>)</a:t>
          </a:r>
        </a:p>
      </dsp:txBody>
      <dsp:txXfrm rot="16200000">
        <a:off x="806489" y="-806489"/>
        <a:ext cx="2381064" cy="3994043"/>
      </dsp:txXfrm>
    </dsp:sp>
    <dsp:sp modelId="{6168283C-7764-F94C-A2DE-119A7947D0E8}">
      <dsp:nvSpPr>
        <dsp:cNvPr id="0" name=""/>
        <dsp:cNvSpPr/>
      </dsp:nvSpPr>
      <dsp:spPr>
        <a:xfrm>
          <a:off x="3994043" y="0"/>
          <a:ext cx="3994043" cy="317475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D.P.C.M. 22 febbraio 2013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(Firma digitale – regole tecniche)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Deliberazione CNIPA n. 45/2009 </a:t>
          </a:r>
          <a:r>
            <a:rPr lang="it-IT" sz="2000" kern="1200" dirty="0" smtClean="0"/>
            <a:t>modificata dal determinazione DIGITPA 28/7/2010</a:t>
          </a:r>
          <a:endParaRPr lang="it-IT" sz="2000" kern="1200" dirty="0"/>
        </a:p>
      </dsp:txBody>
      <dsp:txXfrm>
        <a:off x="3994043" y="0"/>
        <a:ext cx="3994043" cy="2381064"/>
      </dsp:txXfrm>
    </dsp:sp>
    <dsp:sp modelId="{B8C76E5F-007D-F747-BCBF-F2C12F3A2D11}">
      <dsp:nvSpPr>
        <dsp:cNvPr id="0" name=""/>
        <dsp:cNvSpPr/>
      </dsp:nvSpPr>
      <dsp:spPr>
        <a:xfrm rot="10800000">
          <a:off x="0" y="3174752"/>
          <a:ext cx="3994043" cy="317475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Art. 4 Decreto Legge n. 193/2009</a:t>
          </a:r>
        </a:p>
      </dsp:txBody>
      <dsp:txXfrm rot="10800000">
        <a:off x="0" y="3968440"/>
        <a:ext cx="3994043" cy="2381064"/>
      </dsp:txXfrm>
    </dsp:sp>
    <dsp:sp modelId="{B12E2C81-709C-4844-A170-1DA3D065E9F9}">
      <dsp:nvSpPr>
        <dsp:cNvPr id="0" name=""/>
        <dsp:cNvSpPr/>
      </dsp:nvSpPr>
      <dsp:spPr>
        <a:xfrm rot="5400000">
          <a:off x="4403689" y="2765107"/>
          <a:ext cx="3174752" cy="399404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D.M. 44/2011 </a:t>
          </a:r>
          <a:r>
            <a:rPr lang="it-IT" sz="2700" kern="1200" dirty="0" smtClean="0"/>
            <a:t>(Regolamento)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PROVVEDIMENTO 16/4/2014 </a:t>
          </a:r>
          <a:r>
            <a:rPr lang="it-IT" sz="2700" kern="1200" dirty="0" smtClean="0"/>
            <a:t>(Specifiche Tecniche)</a:t>
          </a:r>
          <a:endParaRPr lang="it-IT" sz="2700" kern="1200" dirty="0"/>
        </a:p>
      </dsp:txBody>
      <dsp:txXfrm rot="5400000">
        <a:off x="4800533" y="3161951"/>
        <a:ext cx="2381064" cy="3994043"/>
      </dsp:txXfrm>
    </dsp:sp>
    <dsp:sp modelId="{9B24B312-CEC1-7045-86AD-E8E76741181C}">
      <dsp:nvSpPr>
        <dsp:cNvPr id="0" name=""/>
        <dsp:cNvSpPr/>
      </dsp:nvSpPr>
      <dsp:spPr>
        <a:xfrm>
          <a:off x="2969930" y="2457869"/>
          <a:ext cx="2358083" cy="1642061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972109"/>
              </a:solidFill>
            </a:rPr>
            <a:t>CAD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972109"/>
              </a:solidFill>
            </a:rPr>
            <a:t>Decreto Legislativo n. 82/2005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972109"/>
              </a:solidFill>
            </a:rPr>
            <a:t>Modificato 2010</a:t>
          </a:r>
        </a:p>
      </dsp:txBody>
      <dsp:txXfrm>
        <a:off x="2969930" y="2457869"/>
        <a:ext cx="2358083" cy="16420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921DC8-CF2D-A946-8844-24F73B4A4CD7}">
      <dsp:nvSpPr>
        <dsp:cNvPr id="0" name=""/>
        <dsp:cNvSpPr/>
      </dsp:nvSpPr>
      <dsp:spPr>
        <a:xfrm rot="16200000">
          <a:off x="244639" y="1348268"/>
          <a:ext cx="2854985" cy="1744698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L. 53/1994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(notificazioni in proprio)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Art. 3 bis – notificazioni via PEC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Art. 149 bis </a:t>
          </a:r>
          <a:r>
            <a:rPr lang="it-IT" sz="2000" kern="1200" dirty="0" err="1" smtClean="0"/>
            <a:t>c.p.c</a:t>
          </a:r>
          <a:r>
            <a:rPr lang="it-IT" sz="1600" kern="1200" dirty="0" err="1" smtClean="0"/>
            <a:t>.</a:t>
          </a:r>
          <a:endParaRPr lang="it-IT" sz="1600" kern="1200" dirty="0"/>
        </a:p>
      </dsp:txBody>
      <dsp:txXfrm rot="16200000">
        <a:off x="244639" y="1348268"/>
        <a:ext cx="2854985" cy="1744698"/>
      </dsp:txXfrm>
    </dsp:sp>
    <dsp:sp modelId="{812E6764-9FC0-684B-9E63-82A812C61330}">
      <dsp:nvSpPr>
        <dsp:cNvPr id="0" name=""/>
        <dsp:cNvSpPr/>
      </dsp:nvSpPr>
      <dsp:spPr>
        <a:xfrm rot="5400000">
          <a:off x="2389848" y="1276951"/>
          <a:ext cx="2854985" cy="1744698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Art. 16, 16 bis, ter, quater, 17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D.L. 179/2012 (decreto crescita)</a:t>
          </a:r>
          <a:endParaRPr lang="it-IT" sz="2000" b="1" kern="1200" dirty="0"/>
        </a:p>
      </dsp:txBody>
      <dsp:txXfrm rot="5400000">
        <a:off x="2389848" y="1276951"/>
        <a:ext cx="2854985" cy="1744698"/>
      </dsp:txXfrm>
    </dsp:sp>
    <dsp:sp modelId="{311C4666-FC00-FF40-9DCE-FB24DDDF9D31}">
      <dsp:nvSpPr>
        <dsp:cNvPr id="0" name=""/>
        <dsp:cNvSpPr/>
      </dsp:nvSpPr>
      <dsp:spPr>
        <a:xfrm>
          <a:off x="1707228" y="-77567"/>
          <a:ext cx="1823921" cy="182383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E61F45-2DDD-0449-B8F8-82DF115996DF}">
      <dsp:nvSpPr>
        <dsp:cNvPr id="0" name=""/>
        <dsp:cNvSpPr/>
      </dsp:nvSpPr>
      <dsp:spPr>
        <a:xfrm rot="10800000">
          <a:off x="1671954" y="2616958"/>
          <a:ext cx="1823921" cy="182383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56630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4148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23240" anchor="t">
            <a:noAutofit/>
          </a:bodyPr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89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0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0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Corpo livello uno</a:t>
            </a:r>
          </a:p>
          <a:p>
            <a:pPr lvl="1">
              <a:defRPr sz="1800"/>
            </a:pPr>
            <a:r>
              <a:rPr sz="3800"/>
              <a:t>Corpo livello due</a:t>
            </a:r>
          </a:p>
          <a:p>
            <a:pPr lvl="2">
              <a:defRPr sz="1800"/>
            </a:pPr>
            <a:r>
              <a:rPr sz="3800"/>
              <a:t>Corpo livello tre</a:t>
            </a:r>
          </a:p>
          <a:p>
            <a:pPr lvl="3">
              <a:defRPr sz="1800"/>
            </a:pPr>
            <a:r>
              <a:rPr sz="3800"/>
              <a:t>Corpo livello quattro</a:t>
            </a:r>
          </a:p>
          <a:p>
            <a:pPr lvl="4">
              <a:defRPr sz="1800"/>
            </a:pPr>
            <a:r>
              <a:rPr sz="3800"/>
              <a:t>Livello 5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61451" y="6827520"/>
            <a:ext cx="845312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761451" y="871502"/>
            <a:ext cx="8453120" cy="5852160"/>
          </a:xfrm>
        </p:spPr>
        <p:txBody>
          <a:bodyPr lIns="130046" tIns="65023" rIns="130046" bIns="65023" rtlCol="0">
            <a:normAutofit/>
          </a:bodyPr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761451" y="7633547"/>
            <a:ext cx="845312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21547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21547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310000" y="9258300"/>
            <a:ext cx="372098" cy="276999"/>
          </a:xfrm>
          <a:ln/>
        </p:spPr>
        <p:txBody>
          <a:bodyPr/>
          <a:lstStyle>
            <a:lvl1pPr>
              <a:defRPr/>
            </a:lvl1pPr>
          </a:lstStyle>
          <a:p>
            <a:fld id="{671B6F2A-FFDD-44E3-A096-38AA8E23E2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618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Corpo livello uno</a:t>
            </a:r>
          </a:p>
          <a:p>
            <a:pPr lvl="1">
              <a:defRPr sz="1800"/>
            </a:pPr>
            <a:r>
              <a:rPr sz="3800"/>
              <a:t>Corpo livello due</a:t>
            </a:r>
          </a:p>
          <a:p>
            <a:pPr lvl="2">
              <a:defRPr sz="1800"/>
            </a:pPr>
            <a:r>
              <a:rPr sz="3800"/>
              <a:t>Corpo livello tre</a:t>
            </a:r>
          </a:p>
          <a:p>
            <a:pPr lvl="3">
              <a:defRPr sz="1800"/>
            </a:pPr>
            <a:r>
              <a:rPr sz="3800"/>
              <a:t>Corpo livello quattro</a:t>
            </a:r>
          </a:p>
          <a:p>
            <a:pPr lvl="4">
              <a:defRPr sz="1800"/>
            </a:pPr>
            <a:r>
              <a:rPr sz="38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Corpo livello uno</a:t>
            </a:r>
          </a:p>
          <a:p>
            <a:pPr lvl="1">
              <a:defRPr sz="1800"/>
            </a:pPr>
            <a:r>
              <a:rPr sz="3800"/>
              <a:t>Corpo livello due</a:t>
            </a:r>
          </a:p>
          <a:p>
            <a:pPr lvl="2">
              <a:defRPr sz="1800"/>
            </a:pPr>
            <a:r>
              <a:rPr sz="3800"/>
              <a:t>Corpo livello tre</a:t>
            </a:r>
          </a:p>
          <a:p>
            <a:pPr lvl="3">
              <a:defRPr sz="1800"/>
            </a:pPr>
            <a:r>
              <a:rPr sz="3800"/>
              <a:t>Corpo livello quattro</a:t>
            </a:r>
          </a:p>
          <a:p>
            <a:pPr lvl="4">
              <a:defRPr sz="1800"/>
            </a:pPr>
            <a:r>
              <a:rPr sz="38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Corpo livello uno</a:t>
            </a:r>
          </a:p>
          <a:p>
            <a:pPr lvl="1">
              <a:defRPr sz="1800"/>
            </a:pPr>
            <a:r>
              <a:rPr sz="3800"/>
              <a:t>Corpo livello due</a:t>
            </a:r>
          </a:p>
          <a:p>
            <a:pPr lvl="2">
              <a:defRPr sz="1800"/>
            </a:pPr>
            <a:r>
              <a:rPr sz="3800"/>
              <a:t>Corpo livello tre</a:t>
            </a:r>
          </a:p>
          <a:p>
            <a:pPr lvl="3">
              <a:defRPr sz="1800"/>
            </a:pPr>
            <a:r>
              <a:rPr sz="3800"/>
              <a:t>Corpo livello quattro</a:t>
            </a:r>
          </a:p>
          <a:p>
            <a:pPr lvl="4">
              <a:defRPr sz="1800"/>
            </a:pPr>
            <a:r>
              <a:rPr sz="3800"/>
              <a:t>Livello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7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xStyles>
    <p:titleStyle>
      <a:lvl1pPr algn="ctr" defTabSz="584200">
        <a:defRPr sz="8000">
          <a:latin typeface="+mj-lt"/>
          <a:ea typeface="+mj-ea"/>
          <a:cs typeface="+mj-cs"/>
          <a:sym typeface="Helvetica Light"/>
        </a:defRPr>
      </a:lvl1pPr>
      <a:lvl2pPr indent="228600" algn="ctr" defTabSz="584200">
        <a:defRPr sz="8000">
          <a:latin typeface="+mj-lt"/>
          <a:ea typeface="+mj-ea"/>
          <a:cs typeface="+mj-cs"/>
          <a:sym typeface="Helvetica Light"/>
        </a:defRPr>
      </a:lvl2pPr>
      <a:lvl3pPr indent="457200" algn="ctr" defTabSz="584200">
        <a:defRPr sz="8000">
          <a:latin typeface="+mj-lt"/>
          <a:ea typeface="+mj-ea"/>
          <a:cs typeface="+mj-cs"/>
          <a:sym typeface="Helvetica Light"/>
        </a:defRPr>
      </a:lvl3pPr>
      <a:lvl4pPr indent="685800" algn="ctr" defTabSz="584200">
        <a:defRPr sz="8000">
          <a:latin typeface="+mj-lt"/>
          <a:ea typeface="+mj-ea"/>
          <a:cs typeface="+mj-cs"/>
          <a:sym typeface="Helvetica Light"/>
        </a:defRPr>
      </a:lvl4pPr>
      <a:lvl5pPr indent="914400" algn="ctr" defTabSz="584200">
        <a:defRPr sz="8000">
          <a:latin typeface="+mj-lt"/>
          <a:ea typeface="+mj-ea"/>
          <a:cs typeface="+mj-cs"/>
          <a:sym typeface="Helvetica Light"/>
        </a:defRPr>
      </a:lvl5pPr>
      <a:lvl6pPr indent="1143000" algn="ctr" defTabSz="584200">
        <a:defRPr sz="8000">
          <a:latin typeface="+mj-lt"/>
          <a:ea typeface="+mj-ea"/>
          <a:cs typeface="+mj-cs"/>
          <a:sym typeface="Helvetica Light"/>
        </a:defRPr>
      </a:lvl6pPr>
      <a:lvl7pPr indent="1371600" algn="ctr" defTabSz="584200">
        <a:defRPr sz="8000">
          <a:latin typeface="+mj-lt"/>
          <a:ea typeface="+mj-ea"/>
          <a:cs typeface="+mj-cs"/>
          <a:sym typeface="Helvetica Light"/>
        </a:defRPr>
      </a:lvl7pPr>
      <a:lvl8pPr indent="1600200" algn="ctr" defTabSz="584200">
        <a:defRPr sz="8000">
          <a:latin typeface="+mj-lt"/>
          <a:ea typeface="+mj-ea"/>
          <a:cs typeface="+mj-cs"/>
          <a:sym typeface="Helvetica Light"/>
        </a:defRPr>
      </a:lvl8pPr>
      <a:lvl9pPr indent="1828800" algn="ctr" defTabSz="584200">
        <a:defRPr sz="8000">
          <a:latin typeface="+mj-lt"/>
          <a:ea typeface="+mj-ea"/>
          <a:cs typeface="+mj-cs"/>
          <a:sym typeface="Helvetica Light"/>
        </a:defRPr>
      </a:lvl9pPr>
    </p:titleStyle>
    <p:bodyStyle>
      <a:lvl1pPr marL="381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1pPr>
      <a:lvl2pPr marL="762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2pPr>
      <a:lvl3pPr marL="1143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3pPr>
      <a:lvl4pPr marL="1524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4pPr>
      <a:lvl5pPr marL="1905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5pPr>
      <a:lvl6pPr marL="2286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6pPr>
      <a:lvl7pPr marL="2667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7pPr>
      <a:lvl8pPr marL="3048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8pPr>
      <a:lvl9pPr marL="3429000" indent="-381000" defTabSz="584200">
        <a:spcBef>
          <a:spcPts val="4200"/>
        </a:spcBef>
        <a:buSzPct val="100000"/>
        <a:buChar char="•"/>
        <a:defRPr sz="3800">
          <a:latin typeface="+mj-lt"/>
          <a:ea typeface="+mj-ea"/>
          <a:cs typeface="+mj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u/1/b/109705586944566285873/109705586944566285873/posts" TargetMode="External"/><Relationship Id="rId13" Type="http://schemas.openxmlformats.org/officeDocument/2006/relationships/image" Target="../media/image46.png"/><Relationship Id="rId3" Type="http://schemas.openxmlformats.org/officeDocument/2006/relationships/hyperlink" Target="https://creativecommons.org/licenses/by-nc-nd/2.5/it/" TargetMode="External"/><Relationship Id="rId7" Type="http://schemas.openxmlformats.org/officeDocument/2006/relationships/image" Target="../media/image43.png"/><Relationship Id="rId12" Type="http://schemas.openxmlformats.org/officeDocument/2006/relationships/hyperlink" Target="https://www.facebook.com/pages/Fondazione-Italiana-per-lInnovazione-Forense/672024712888637" TargetMode="External"/><Relationship Id="rId2" Type="http://schemas.openxmlformats.org/officeDocument/2006/relationships/image" Target="../media/image4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witter.com/FIIF_CNF" TargetMode="External"/><Relationship Id="rId11" Type="http://schemas.openxmlformats.org/officeDocument/2006/relationships/image" Target="../media/image45.png"/><Relationship Id="rId5" Type="http://schemas.openxmlformats.org/officeDocument/2006/relationships/hyperlink" Target="http://www.pergliavvocati.it" TargetMode="External"/><Relationship Id="rId15" Type="http://schemas.openxmlformats.org/officeDocument/2006/relationships/image" Target="../media/image47.png"/><Relationship Id="rId10" Type="http://schemas.openxmlformats.org/officeDocument/2006/relationships/hyperlink" Target="http://www.youtube.com/FIIFCNF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4.png"/><Relationship Id="rId14" Type="http://schemas.openxmlformats.org/officeDocument/2006/relationships/hyperlink" Target="https://www.linkedin.com/company/5313664?trk=tyah&amp;trkInfo=tarId:1411328526159,tas:fiif,idx:2-2-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commons.wikimedia.org/wiki/Category:Atten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pergliavvocati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oto 20-01-15 16 14 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TavolaSintotticaObbligatorietaLogoFIIF_agg132_14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53" b="8861"/>
          <a:stretch/>
        </p:blipFill>
        <p:spPr>
          <a:xfrm>
            <a:off x="194036" y="0"/>
            <a:ext cx="12810764" cy="86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07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747507" y="872645"/>
            <a:ext cx="9509787" cy="111456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85000" lnSpcReduction="2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2. Tenuta del fascicolo su supporto cartaceo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0921" y="2057009"/>
            <a:ext cx="1215469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>
                <a:latin typeface="+mn-lt"/>
              </a:rPr>
              <a:t>“la tenuta e conservazione del fascicolo informatico </a:t>
            </a:r>
            <a:r>
              <a:rPr lang="it-IT" sz="3200" b="1" dirty="0">
                <a:latin typeface="+mn-lt"/>
              </a:rPr>
              <a:t>equivale</a:t>
            </a:r>
            <a:r>
              <a:rPr lang="it-IT" sz="3200" dirty="0">
                <a:latin typeface="+mn-lt"/>
              </a:rPr>
              <a:t> alla tenuta e conservazione del fascicolo d’ufficio su supporto cartaceo”, la norma stessa fa salvi “gli obblighi di conservazione dei documenti originali unici su supporto cartaceo previsti dal codice dell’amministrazione digitale e dalla disciplina processuale vigente” </a:t>
            </a:r>
            <a:r>
              <a:rPr lang="it-IT" sz="3200" dirty="0" smtClean="0">
                <a:latin typeface="+mn-lt"/>
              </a:rPr>
              <a:t>(anche dopo il 30/6/2014)</a:t>
            </a:r>
            <a:endParaRPr lang="it-IT" sz="3200" dirty="0">
              <a:latin typeface="+mn-lt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936" y="5292580"/>
            <a:ext cx="2910535" cy="32296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01167" y="5246933"/>
            <a:ext cx="8763097" cy="29033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 anchorCtr="0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Atti depositabili in cartaceo secondo la Circolare: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it-IT" sz="2600" dirty="0" smtClean="0">
                <a:solidFill>
                  <a:srgbClr val="000000"/>
                </a:solidFill>
              </a:rPr>
              <a:t>Atti di costituzione in giudizio e documenti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it-IT" sz="2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Provvedimenti</a:t>
            </a:r>
            <a:r>
              <a:rPr kumimoji="0" lang="it-IT" sz="2600" b="0" i="0" u="none" strike="noStrike" cap="none" spc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del Giudice (ad eccezione di quelli assunti nel  procedimento monitorio)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it-IT" sz="2600" baseline="0" dirty="0" smtClean="0">
                <a:solidFill>
                  <a:srgbClr val="000000"/>
                </a:solidFill>
              </a:rPr>
              <a:t>Documenti già depositati telematicamente e per i quali è stato ordinato il</a:t>
            </a:r>
            <a:r>
              <a:rPr lang="it-IT" sz="2600" dirty="0" smtClean="0">
                <a:solidFill>
                  <a:srgbClr val="000000"/>
                </a:solidFill>
              </a:rPr>
              <a:t> deposito di copia cartacea per ragioni specifiche      (art. 16 bis, co. 9, D.L. 179/2012)</a:t>
            </a:r>
            <a:endParaRPr kumimoji="0" lang="it-IT" sz="2600" b="0" i="0" u="none" strike="noStrike" cap="none" spc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816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747507" y="429319"/>
            <a:ext cx="9509787" cy="1557895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3. Copie ad uso ufficio e dei componenti del Collegio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9571" y="2214817"/>
            <a:ext cx="1215469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Inapplicabilità art. 111 </a:t>
            </a:r>
            <a:r>
              <a:rPr lang="it-IT" sz="3200" dirty="0" err="1" smtClean="0">
                <a:latin typeface="+mn-lt"/>
              </a:rPr>
              <a:t>disp</a:t>
            </a:r>
            <a:r>
              <a:rPr lang="it-IT" sz="3200" dirty="0" smtClean="0">
                <a:latin typeface="+mn-lt"/>
              </a:rPr>
              <a:t>. </a:t>
            </a:r>
            <a:r>
              <a:rPr lang="it-IT" sz="3200" dirty="0" err="1">
                <a:latin typeface="+mn-lt"/>
              </a:rPr>
              <a:t>a</a:t>
            </a:r>
            <a:r>
              <a:rPr lang="it-IT" sz="3200" dirty="0" err="1" smtClean="0">
                <a:latin typeface="+mn-lt"/>
              </a:rPr>
              <a:t>tt</a:t>
            </a:r>
            <a:r>
              <a:rPr lang="it-IT" sz="3200" dirty="0" smtClean="0">
                <a:latin typeface="+mn-lt"/>
              </a:rPr>
              <a:t>. </a:t>
            </a:r>
            <a:r>
              <a:rPr lang="it-IT" sz="3200" dirty="0" err="1" smtClean="0">
                <a:latin typeface="+mn-lt"/>
              </a:rPr>
              <a:t>c.p.c.</a:t>
            </a:r>
            <a:r>
              <a:rPr lang="it-IT" sz="3200" dirty="0" smtClean="0">
                <a:latin typeface="+mn-lt"/>
              </a:rPr>
              <a:t> al deposito telematico</a:t>
            </a:r>
            <a:endParaRPr lang="it-IT" sz="3200" dirty="0">
              <a:latin typeface="+mn-lt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21" y="2937259"/>
            <a:ext cx="3833813" cy="551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525188" y="3614435"/>
            <a:ext cx="8139076" cy="40421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/>
            <a:r>
              <a:rPr lang="it-IT" sz="3200" dirty="0">
                <a:solidFill>
                  <a:srgbClr val="000000"/>
                </a:solidFill>
              </a:rPr>
              <a:t>“Il cancelliere non deve consentire che s’inseriscano nei fascicoli di parte comparse che non risultano comunicate alle altre parti e di cui non gli sono contemporaneamente consegnate le copie in carta libera per il fascicolo d’ufficio e per gli altri componenti del collegio”</a:t>
            </a:r>
          </a:p>
          <a:p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054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646" y="5756868"/>
            <a:ext cx="5761038" cy="383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rect384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747507" y="872645"/>
            <a:ext cx="9509787" cy="111456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4. Copie informali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9571" y="2479747"/>
            <a:ext cx="12154693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La </a:t>
            </a:r>
            <a:r>
              <a:rPr lang="it-IT" sz="3200" b="1" dirty="0" smtClean="0">
                <a:latin typeface="+mn-lt"/>
              </a:rPr>
              <a:t>copia informale </a:t>
            </a:r>
            <a:r>
              <a:rPr lang="it-IT" sz="3200" dirty="0" smtClean="0">
                <a:latin typeface="+mn-lt"/>
              </a:rPr>
              <a:t>(“di cortesia”) costituisce soluzione organizzativa adottata a livello locale e </a:t>
            </a:r>
            <a:r>
              <a:rPr lang="it-IT" sz="3200" b="1" dirty="0" smtClean="0">
                <a:latin typeface="+mn-lt"/>
              </a:rPr>
              <a:t>non</a:t>
            </a:r>
            <a:r>
              <a:rPr lang="it-IT" sz="3200" dirty="0" smtClean="0">
                <a:latin typeface="+mn-lt"/>
              </a:rPr>
              <a:t> può essere oggetto di statuizioni imperative né, in generale, di </a:t>
            </a:r>
            <a:r>
              <a:rPr lang="it-IT" sz="3200" dirty="0" err="1" smtClean="0">
                <a:latin typeface="+mn-lt"/>
              </a:rPr>
              <a:t>eterodeterminazione</a:t>
            </a:r>
            <a:r>
              <a:rPr lang="it-IT" sz="3200" dirty="0" smtClean="0">
                <a:latin typeface="+mn-lt"/>
              </a:rPr>
              <a:t>.</a:t>
            </a:r>
          </a:p>
          <a:p>
            <a:endParaRPr lang="it-IT" sz="32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Considerata l’eccezionalità del momento… può esservi la necessità di procedere </a:t>
            </a:r>
            <a:r>
              <a:rPr lang="it-IT" sz="3200" b="1" dirty="0" smtClean="0">
                <a:latin typeface="+mn-lt"/>
              </a:rPr>
              <a:t>da parte della cancelleria </a:t>
            </a:r>
            <a:r>
              <a:rPr lang="it-IT" sz="3200" dirty="0" smtClean="0">
                <a:latin typeface="+mn-lt"/>
              </a:rPr>
              <a:t>alla stampa di atti e documenti su richiesta del Giudice… si raccomanda la massima collaborazione.</a:t>
            </a:r>
          </a:p>
        </p:txBody>
      </p:sp>
    </p:spTree>
    <p:extLst>
      <p:ext uri="{BB962C8B-B14F-4D97-AF65-F5344CB8AC3E}">
        <p14:creationId xmlns:p14="http://schemas.microsoft.com/office/powerpoint/2010/main" xmlns="" val="273125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747507" y="393543"/>
            <a:ext cx="9509787" cy="1593671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5. Tempi di lavorazione degli atti da parte delle cancellerie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8019" y="2498663"/>
            <a:ext cx="584077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La cancelleria deve garantire la tempestiva accettazione degli atti e documenti delle parti. “L’urgenza… è massima”.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6787" y="2133050"/>
            <a:ext cx="4983283" cy="287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06" y="5297099"/>
            <a:ext cx="3046413" cy="279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901501" y="5813078"/>
            <a:ext cx="584077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b="1" dirty="0" smtClean="0">
                <a:latin typeface="+mn-lt"/>
              </a:rPr>
              <a:t>Consigliabile</a:t>
            </a:r>
            <a:r>
              <a:rPr lang="it-IT" sz="3200" dirty="0" smtClean="0">
                <a:latin typeface="+mn-lt"/>
              </a:rPr>
              <a:t> l’accettazione del deposito entro il giorno successivo a quello di ricezione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835631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2200260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6. Orario di deposito e proroga dei termini processuali scadenti di sabato e domenica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8019" y="2675108"/>
            <a:ext cx="5840778" cy="3549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Art. 51, co. 2, D.L. n. 90/2014 – modifica art. 16 bis, co. 7, D.L. 179/2012: il deposito è tempestivo quando la ricevuta di avvenuta consegna è generata entro la fine del giorno di scadenza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18958" y="6703048"/>
            <a:ext cx="584077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b="1" dirty="0" smtClean="0">
                <a:latin typeface="+mn-lt"/>
              </a:rPr>
              <a:t>Si applicano le disposizioni dell’art. 155, IV e V co. </a:t>
            </a:r>
            <a:r>
              <a:rPr lang="it-IT" sz="3200" b="1" dirty="0" err="1" smtClean="0">
                <a:latin typeface="+mn-lt"/>
              </a:rPr>
              <a:t>c.p.c.</a:t>
            </a:r>
            <a:endParaRPr lang="it-IT" sz="3200" dirty="0" smtClean="0">
              <a:latin typeface="+mn-lt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911" y="2422042"/>
            <a:ext cx="4790196" cy="23752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19" y="6377197"/>
            <a:ext cx="2792413" cy="2030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9492" y="5763628"/>
            <a:ext cx="3198813" cy="922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181911" y="4797277"/>
            <a:ext cx="584077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Attenzione ai termini a ritroso se cadono di sabato o domenica!</a:t>
            </a:r>
          </a:p>
        </p:txBody>
      </p:sp>
    </p:spTree>
    <p:extLst>
      <p:ext uri="{BB962C8B-B14F-4D97-AF65-F5344CB8AC3E}">
        <p14:creationId xmlns:p14="http://schemas.microsoft.com/office/powerpoint/2010/main" xmlns="" val="3110274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0"/>
            <a:ext cx="11708142" cy="232547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6. Orario di deposito e proroga dei termini processuali scadenti di sabato e domenica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8019" y="2647469"/>
            <a:ext cx="584077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Deposito di atti e documenti quando il messaggio PEC supera la dimensione massima stabilita (30 MB) – buste multiple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91647" y="7036164"/>
            <a:ext cx="5840778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b="1" dirty="0" smtClean="0">
                <a:latin typeface="+mn-lt"/>
              </a:rPr>
              <a:t>Tutti gli invii entro la fine del giorno di scadenza</a:t>
            </a:r>
            <a:endParaRPr lang="it-IT" sz="3200" dirty="0" smtClean="0">
              <a:latin typeface="+mn-lt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5637" y="2819144"/>
            <a:ext cx="3554843" cy="42170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4897455"/>
            <a:ext cx="3955481" cy="3385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4503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1665224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7. Anomalie del deposito eseguito mediante invio telematico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48885" y="2200882"/>
            <a:ext cx="62360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b="1" dirty="0" smtClean="0">
                <a:latin typeface="+mn-lt"/>
              </a:rPr>
              <a:t>Art. 14 Specifiche tecniche</a:t>
            </a:r>
            <a:endParaRPr lang="it-IT" sz="3200" dirty="0" smtClean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826" y="3001898"/>
            <a:ext cx="6751203" cy="47784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482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1665224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7. Anomalie del deposito eseguito mediante invio telematico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78204" y="2450292"/>
            <a:ext cx="8311063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In caso di anomalie del tipo WARN o ERROR le cancellerie </a:t>
            </a:r>
            <a:r>
              <a:rPr lang="it-IT" sz="3200" b="1" dirty="0" smtClean="0">
                <a:latin typeface="+mn-lt"/>
              </a:rPr>
              <a:t>dovranno</a:t>
            </a:r>
            <a:r>
              <a:rPr lang="it-IT" sz="3200" dirty="0" smtClean="0">
                <a:latin typeface="+mn-lt"/>
              </a:rPr>
              <a:t> sempre accettare il deposito segnalando al Giudice ogni informazione utile in ordine all’anomalia riscontrata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825625"/>
            <a:ext cx="2405063" cy="1676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891260"/>
            <a:ext cx="1649413" cy="174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12595" y="5576366"/>
            <a:ext cx="623602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Gli errori appartenenti alla categoria FATAL inibiscono materialmente l’accettazione – </a:t>
            </a:r>
            <a:r>
              <a:rPr lang="it-IT" sz="3200" b="1" dirty="0" smtClean="0">
                <a:latin typeface="+mn-lt"/>
              </a:rPr>
              <a:t>unico caso in cui la cancelleria può rifiutare il deposito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132" y="5397265"/>
            <a:ext cx="3010328" cy="30133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5627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0"/>
            <a:ext cx="11708142" cy="307678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8. Deposito esclusivamente telematico degli atti del Giudice nell’ambito della procedura monitoria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07523" y="4332603"/>
            <a:ext cx="8311063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Le cancellerie dovranno </a:t>
            </a:r>
            <a:r>
              <a:rPr lang="it-IT" sz="3200" b="1" dirty="0" smtClean="0">
                <a:latin typeface="+mn-lt"/>
              </a:rPr>
              <a:t>rifiutare</a:t>
            </a:r>
            <a:r>
              <a:rPr lang="it-IT" sz="3200" dirty="0" smtClean="0">
                <a:latin typeface="+mn-lt"/>
              </a:rPr>
              <a:t> il deposito dei provvedimenti cartacei del Giudice </a:t>
            </a:r>
            <a:r>
              <a:rPr lang="it-IT" sz="3200" b="1" dirty="0" smtClean="0">
                <a:latin typeface="+mn-lt"/>
              </a:rPr>
              <a:t>nell’ambito della procedura monitoria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82" y="3211060"/>
            <a:ext cx="4066741" cy="502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4879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6351" y="2865608"/>
            <a:ext cx="12509501" cy="5940088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r" defTabSz="584200">
              <a:defRPr sz="1800"/>
            </a:pPr>
            <a:r>
              <a:rPr lang="it-IT" sz="6600" b="1" i="1" dirty="0" smtClean="0">
                <a:solidFill>
                  <a:srgbClr val="164F86"/>
                </a:solidFill>
              </a:rPr>
              <a:t>Processo Civile Telematico</a:t>
            </a:r>
          </a:p>
          <a:p>
            <a:pPr lvl="0" algn="r" defTabSz="584200">
              <a:defRPr sz="1800"/>
            </a:pPr>
            <a:r>
              <a:rPr lang="it-IT" sz="6600" b="1" i="1" dirty="0" smtClean="0">
                <a:solidFill>
                  <a:srgbClr val="164F86"/>
                </a:solidFill>
              </a:rPr>
              <a:t>Come fare?</a:t>
            </a:r>
          </a:p>
          <a:p>
            <a:pPr lvl="0" algn="r" defTabSz="584200">
              <a:defRPr sz="1800"/>
            </a:pPr>
            <a:endParaRPr lang="it-IT" sz="6600" b="1" i="1" dirty="0">
              <a:solidFill>
                <a:srgbClr val="164F86"/>
              </a:solidFill>
            </a:endParaRPr>
          </a:p>
          <a:p>
            <a:pPr lvl="0" algn="r" defTabSz="584200">
              <a:defRPr sz="1800"/>
            </a:pPr>
            <a:endParaRPr sz="3800" b="1" i="1" dirty="0">
              <a:solidFill>
                <a:srgbClr val="164F86"/>
              </a:solidFill>
            </a:endParaRPr>
          </a:p>
          <a:p>
            <a:pPr lvl="0" algn="r" defTabSz="584200">
              <a:defRPr sz="1800"/>
            </a:pPr>
            <a:r>
              <a:rPr lang="it-IT" sz="3800" b="1" i="1" dirty="0" smtClean="0">
                <a:solidFill>
                  <a:schemeClr val="tx1"/>
                </a:solidFill>
              </a:rPr>
              <a:t>Rovereto (TN), 23 gennaio 2015</a:t>
            </a:r>
            <a:endParaRPr sz="2800" b="1" i="1" dirty="0">
              <a:solidFill>
                <a:schemeClr val="tx1"/>
              </a:solidFill>
            </a:endParaRPr>
          </a:p>
          <a:p>
            <a:pPr lvl="0" algn="r" defTabSz="584200">
              <a:defRPr sz="1800"/>
            </a:pPr>
            <a:endParaRPr lang="it-IT" sz="2800" b="1" i="1" dirty="0" smtClean="0"/>
          </a:p>
          <a:p>
            <a:pPr lvl="0" algn="r" defTabSz="584200">
              <a:defRPr sz="1800"/>
            </a:pPr>
            <a:r>
              <a:rPr lang="it-IT" sz="2800" b="1" i="1" dirty="0" smtClean="0"/>
              <a:t>Avv. Valentina Carollo</a:t>
            </a:r>
          </a:p>
          <a:p>
            <a:pPr lvl="0" algn="r" defTabSz="584200">
              <a:defRPr sz="1800"/>
            </a:pPr>
            <a:r>
              <a:rPr lang="it-IT" sz="2800" b="1" i="1" dirty="0" smtClean="0"/>
              <a:t>Avv. Andrea Pontecorvo</a:t>
            </a:r>
          </a:p>
          <a:p>
            <a:pPr lvl="0" algn="r" defTabSz="584200">
              <a:defRPr sz="1800"/>
            </a:pPr>
            <a:endParaRPr sz="2800" b="1" i="1" dirty="0"/>
          </a:p>
        </p:txBody>
      </p:sp>
      <p:pic>
        <p:nvPicPr>
          <p:cNvPr id="68" name="rect384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024086" y="-63174"/>
            <a:ext cx="15490630" cy="1936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2289702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9. Deposito di atti processuali delle parti non costituite a mezzo di difensore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12595" y="6068808"/>
            <a:ext cx="11258784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b="1" dirty="0" smtClean="0">
                <a:latin typeface="+mn-lt"/>
              </a:rPr>
              <a:t>Nessun obbligo </a:t>
            </a:r>
            <a:r>
              <a:rPr lang="it-IT" sz="3200" dirty="0" smtClean="0">
                <a:latin typeface="+mn-lt"/>
              </a:rPr>
              <a:t>di deposito telematico per le </a:t>
            </a:r>
            <a:r>
              <a:rPr lang="it-IT" sz="3200" b="1" dirty="0" smtClean="0">
                <a:latin typeface="+mn-lt"/>
              </a:rPr>
              <a:t>parti non costituite a mezzo di difensore </a:t>
            </a:r>
            <a:r>
              <a:rPr lang="it-IT" sz="3200" dirty="0" smtClean="0">
                <a:latin typeface="+mn-lt"/>
              </a:rPr>
              <a:t>(“per difensori non si intendono i dipendenti di cui si avvalgono le pubbliche amministrazioni per stare in giudizio personalmente”)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710" y="2611693"/>
            <a:ext cx="5761038" cy="3109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981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6221">
            <a:off x="3756545" y="4762630"/>
            <a:ext cx="5506319" cy="38407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690228" y="2008435"/>
            <a:ext cx="5724258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b="1" dirty="0" smtClean="0">
                <a:latin typeface="+mn-lt"/>
              </a:rPr>
              <a:t>Obbligo</a:t>
            </a:r>
            <a:r>
              <a:rPr lang="it-IT" sz="3200" dirty="0" smtClean="0">
                <a:latin typeface="+mn-lt"/>
              </a:rPr>
              <a:t> per la cancelleria di </a:t>
            </a:r>
            <a:r>
              <a:rPr lang="it-IT" sz="3200" b="1" dirty="0" smtClean="0">
                <a:latin typeface="+mn-lt"/>
              </a:rPr>
              <a:t>scansionare</a:t>
            </a:r>
            <a:r>
              <a:rPr lang="it-IT" sz="3200" dirty="0" smtClean="0">
                <a:latin typeface="+mn-lt"/>
              </a:rPr>
              <a:t> tutti gli atti cartacei </a:t>
            </a:r>
            <a:r>
              <a:rPr lang="it-IT" sz="3200" b="1" dirty="0" smtClean="0">
                <a:latin typeface="+mn-lt"/>
              </a:rPr>
              <a:t>del Giudice </a:t>
            </a:r>
            <a:r>
              <a:rPr lang="it-IT" sz="3200" dirty="0" smtClean="0">
                <a:latin typeface="+mn-lt"/>
              </a:rPr>
              <a:t>per adempiere all’obbligo ex art. 16 D.L. 179/2012 (biglietto di cancelleria insieme a copia integrale del provvedimento unico modo per far decorrere i termini per l’impugnazione)</a:t>
            </a:r>
          </a:p>
        </p:txBody>
      </p:sp>
      <p:pic>
        <p:nvPicPr>
          <p:cNvPr id="93" name="rect384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1665224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10. Comunicazione integrale dei provvedimenti del Giudice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59" y="2714953"/>
            <a:ext cx="3890951" cy="53351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9522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19" y="2790576"/>
            <a:ext cx="6055908" cy="45661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rect384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1665224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11. Accesso al fascicolo informatico delle parti non costituite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307534" y="2524836"/>
            <a:ext cx="5838627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Va </a:t>
            </a:r>
            <a:r>
              <a:rPr lang="it-IT" sz="3200" b="1" dirty="0" smtClean="0">
                <a:latin typeface="+mn-lt"/>
              </a:rPr>
              <a:t>garantita</a:t>
            </a:r>
            <a:r>
              <a:rPr lang="it-IT" sz="3200" dirty="0" smtClean="0">
                <a:latin typeface="+mn-lt"/>
              </a:rPr>
              <a:t> la visione di atti e documenti al debitore ingiunto e al difensore munito di procura che ancora non abbia iscritto a ruolo l’opposizione</a:t>
            </a:r>
          </a:p>
          <a:p>
            <a:endParaRPr lang="it-IT" sz="32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Occorre che le cancellerie si organizzino per consentire alle parti la visione del fascicolo. La </a:t>
            </a:r>
            <a:r>
              <a:rPr lang="it-IT" sz="3200" b="1" dirty="0" smtClean="0">
                <a:latin typeface="+mn-lt"/>
              </a:rPr>
              <a:t>mera visione </a:t>
            </a:r>
            <a:r>
              <a:rPr lang="it-IT" sz="3200" b="1" dirty="0">
                <a:latin typeface="+mn-lt"/>
              </a:rPr>
              <a:t>è</a:t>
            </a:r>
            <a:r>
              <a:rPr lang="it-IT" sz="3200" b="1" dirty="0" smtClean="0">
                <a:latin typeface="+mn-lt"/>
              </a:rPr>
              <a:t> gratuita</a:t>
            </a:r>
            <a:r>
              <a:rPr lang="it-IT" sz="32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57249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2504362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12. Atti processuali a firma multipla con particolare riferimento al verbale di udienza e al caso del verbale di conciliazione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145310" y="2826353"/>
            <a:ext cx="868060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Modifica </a:t>
            </a:r>
            <a:r>
              <a:rPr lang="it-IT" sz="3200" b="1" dirty="0" smtClean="0">
                <a:latin typeface="+mn-lt"/>
              </a:rPr>
              <a:t>art. 126 </a:t>
            </a:r>
            <a:r>
              <a:rPr lang="it-IT" sz="3200" b="1" dirty="0" err="1" smtClean="0">
                <a:latin typeface="+mn-lt"/>
              </a:rPr>
              <a:t>cpc</a:t>
            </a:r>
            <a:r>
              <a:rPr lang="it-IT" sz="3200" b="1" dirty="0" smtClean="0">
                <a:latin typeface="+mn-lt"/>
              </a:rPr>
              <a:t> </a:t>
            </a:r>
            <a:r>
              <a:rPr lang="it-IT" sz="3200" dirty="0" smtClean="0">
                <a:latin typeface="+mn-lt"/>
              </a:rPr>
              <a:t>(non più necessaria la sottoscrizione del verbale di udienza da parte dei soggetti intervenuti – testimoni e parti)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10" y="2167562"/>
            <a:ext cx="4000500" cy="2722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008" y="4764905"/>
            <a:ext cx="2637417" cy="37319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583762" y="5038913"/>
            <a:ext cx="5838627" cy="3549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Nessuna modifica </a:t>
            </a:r>
            <a:r>
              <a:rPr lang="it-IT" sz="3200" b="1" dirty="0" smtClean="0">
                <a:latin typeface="+mn-lt"/>
              </a:rPr>
              <a:t>art. 88 </a:t>
            </a:r>
            <a:r>
              <a:rPr lang="it-IT" sz="3200" b="1" dirty="0" err="1" smtClean="0">
                <a:latin typeface="+mn-lt"/>
              </a:rPr>
              <a:t>disp</a:t>
            </a:r>
            <a:r>
              <a:rPr lang="it-IT" sz="3200" b="1" dirty="0" smtClean="0">
                <a:latin typeface="+mn-lt"/>
              </a:rPr>
              <a:t>. </a:t>
            </a:r>
            <a:r>
              <a:rPr lang="it-IT" sz="3200" b="1" dirty="0" err="1">
                <a:latin typeface="+mn-lt"/>
              </a:rPr>
              <a:t>a</a:t>
            </a:r>
            <a:r>
              <a:rPr lang="it-IT" sz="3200" b="1" dirty="0" err="1" smtClean="0">
                <a:latin typeface="+mn-lt"/>
              </a:rPr>
              <a:t>tt</a:t>
            </a:r>
            <a:r>
              <a:rPr lang="it-IT" sz="3200" b="1" dirty="0" smtClean="0">
                <a:latin typeface="+mn-lt"/>
              </a:rPr>
              <a:t>. </a:t>
            </a:r>
            <a:r>
              <a:rPr lang="it-IT" sz="3200" b="1" dirty="0" err="1" smtClean="0">
                <a:latin typeface="+mn-lt"/>
              </a:rPr>
              <a:t>c.p.c.</a:t>
            </a:r>
            <a:r>
              <a:rPr lang="it-IT" sz="3200" b="1" dirty="0" smtClean="0">
                <a:latin typeface="+mn-lt"/>
              </a:rPr>
              <a:t> </a:t>
            </a:r>
            <a:r>
              <a:rPr lang="it-IT" sz="3200" dirty="0" smtClean="0">
                <a:latin typeface="+mn-lt"/>
              </a:rPr>
              <a:t>(verbale di conciliazione). In questi casi il giudice provvederà a stampare su carta il verbale in modo da consentire alle parti la sottoscrizione.</a:t>
            </a:r>
          </a:p>
        </p:txBody>
      </p:sp>
    </p:spTree>
    <p:extLst>
      <p:ext uri="{BB962C8B-B14F-4D97-AF65-F5344CB8AC3E}">
        <p14:creationId xmlns:p14="http://schemas.microsoft.com/office/powerpoint/2010/main" xmlns="" val="269934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1665224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13. Iscrizione dei professionisti al REGINDE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70360" y="2744614"/>
            <a:ext cx="1009604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Anche i </a:t>
            </a:r>
            <a:r>
              <a:rPr lang="it-IT" sz="3200" b="1" dirty="0" smtClean="0">
                <a:latin typeface="+mn-lt"/>
              </a:rPr>
              <a:t>professionisti nominati dal Giudice </a:t>
            </a:r>
            <a:r>
              <a:rPr lang="it-IT" sz="3200" dirty="0" smtClean="0">
                <a:latin typeface="+mn-lt"/>
              </a:rPr>
              <a:t>devono depositare i propri atti esclusivamente con modalità telematiche.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66" y="5184168"/>
            <a:ext cx="5761038" cy="309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7977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2307590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14. Pagamento del Contributo Unificato con marca da bollo. Modalità alternative di pagamento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44269" y="2829839"/>
            <a:ext cx="666149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Le </a:t>
            </a:r>
            <a:r>
              <a:rPr lang="it-IT" sz="3200" b="1" dirty="0" smtClean="0">
                <a:latin typeface="+mn-lt"/>
              </a:rPr>
              <a:t>marche da bollo vanno annullate </a:t>
            </a:r>
            <a:r>
              <a:rPr lang="it-IT" sz="3200" dirty="0" smtClean="0">
                <a:latin typeface="+mn-lt"/>
              </a:rPr>
              <a:t>con accesso all’ufficio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001" y="2629581"/>
            <a:ext cx="4765941" cy="27460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903650" y="5749289"/>
            <a:ext cx="6661491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Se vuoi evitare l’accesso all’ufficio </a:t>
            </a:r>
            <a:r>
              <a:rPr lang="it-IT" sz="3200" b="1" dirty="0" smtClean="0">
                <a:latin typeface="+mn-lt"/>
              </a:rPr>
              <a:t>paga telematico </a:t>
            </a:r>
            <a:r>
              <a:rPr lang="it-IT" sz="3200" dirty="0" smtClean="0">
                <a:latin typeface="+mn-lt"/>
              </a:rPr>
              <a:t>o con </a:t>
            </a:r>
            <a:r>
              <a:rPr lang="it-IT" sz="3200" b="1" dirty="0" smtClean="0">
                <a:latin typeface="+mn-lt"/>
              </a:rPr>
              <a:t>versamento su c/c postale </a:t>
            </a:r>
            <a:r>
              <a:rPr lang="it-IT" sz="3200" dirty="0" smtClean="0">
                <a:latin typeface="+mn-lt"/>
              </a:rPr>
              <a:t>oppure con </a:t>
            </a:r>
            <a:r>
              <a:rPr lang="it-IT" sz="3200" b="1" dirty="0" smtClean="0">
                <a:latin typeface="+mn-lt"/>
              </a:rPr>
              <a:t>F23</a:t>
            </a:r>
            <a:r>
              <a:rPr lang="it-IT" sz="3200" dirty="0" smtClean="0">
                <a:latin typeface="+mn-lt"/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19" y="4772031"/>
            <a:ext cx="4201731" cy="2803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7608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2307590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15. Potere di autenticazione, da parte del difensore, degli atti contenuti nel fascicolo informativo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76817" y="3928430"/>
            <a:ext cx="6661491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“…è da ritenersi che </a:t>
            </a:r>
            <a:r>
              <a:rPr lang="it-IT" sz="3200" b="1" dirty="0" smtClean="0">
                <a:latin typeface="+mn-lt"/>
              </a:rPr>
              <a:t>il potere di autentica</a:t>
            </a:r>
            <a:r>
              <a:rPr lang="it-IT" sz="3200" dirty="0" smtClean="0">
                <a:latin typeface="+mn-lt"/>
              </a:rPr>
              <a:t> si estenda a tutti gli atti contenuti nei fascicoli informatici, indipendentemente dalla data di istaurazione del procedimento o di deposito del singolo atto o documento” (prima o dopo 30/6/2014)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1824" y="2956905"/>
            <a:ext cx="5021281" cy="50212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2184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0"/>
            <a:ext cx="11708142" cy="3327225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16. Applicabilità ai procedimenti instaurati presso tutti gli Uffici Giudiziari degli adeguamenti del Contributo unificato introdotti dal D.L. n. 90/2014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38020" y="4851219"/>
            <a:ext cx="4631422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Si applicano a </a:t>
            </a:r>
            <a:r>
              <a:rPr lang="it-IT" sz="3200" b="1" dirty="0" smtClean="0">
                <a:latin typeface="+mn-lt"/>
              </a:rPr>
              <a:t>tutti</a:t>
            </a:r>
            <a:r>
              <a:rPr lang="it-IT" sz="3200" dirty="0" smtClean="0">
                <a:latin typeface="+mn-lt"/>
              </a:rPr>
              <a:t> gli Uffici Giudiziari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442" y="3649215"/>
            <a:ext cx="6844169" cy="4564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703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38019" y="321991"/>
            <a:ext cx="11708142" cy="2307590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17. Rilascio della formula esecutiva su copia estratta dal difensore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32778" y="2173929"/>
            <a:ext cx="5685809" cy="3549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b="1" dirty="0" smtClean="0">
                <a:latin typeface="+mn-lt"/>
              </a:rPr>
              <a:t>E’ la cancelleria </a:t>
            </a:r>
            <a:r>
              <a:rPr lang="it-IT" sz="3200" dirty="0" smtClean="0">
                <a:latin typeface="+mn-lt"/>
              </a:rPr>
              <a:t>che provvede, su richiesta della parte, all’estrazione della copia, alla sua certificazione di conformità all’originale con contestuale spedizione in forma esecutiva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81" y="2629581"/>
            <a:ext cx="5524500" cy="3094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230" y="5846155"/>
            <a:ext cx="2436813" cy="2436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77935" y="6030138"/>
            <a:ext cx="568580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Ne consegue che </a:t>
            </a:r>
            <a:r>
              <a:rPr lang="it-IT" sz="3200" b="1" dirty="0" smtClean="0">
                <a:latin typeface="+mn-lt"/>
              </a:rPr>
              <a:t>per il rilascio della copia in forma esecutiva devono essere corrisposti i diritti</a:t>
            </a:r>
            <a:r>
              <a:rPr lang="it-IT" sz="3200" dirty="0" smtClean="0">
                <a:latin typeface="+mn-lt"/>
              </a:rPr>
              <a:t> ex art. 268 DPR 115/2002</a:t>
            </a:r>
          </a:p>
        </p:txBody>
      </p:sp>
    </p:spTree>
    <p:extLst>
      <p:ext uri="{BB962C8B-B14F-4D97-AF65-F5344CB8AC3E}">
        <p14:creationId xmlns:p14="http://schemas.microsoft.com/office/powerpoint/2010/main" xmlns="" val="145511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19" y="12682635"/>
            <a:ext cx="2364126" cy="11891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327647" y="5169278"/>
            <a:ext cx="6502400" cy="2391265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pPr marL="342864" lvl="1" indent="-342864" algn="ctr" defTabSz="579828">
              <a:lnSpc>
                <a:spcPct val="93000"/>
              </a:lnSpc>
              <a:spcBef>
                <a:spcPts val="1399"/>
              </a:spcBef>
              <a:tabLst>
                <a:tab pos="927006" algn="l"/>
                <a:tab pos="1866709" algn="l"/>
                <a:tab pos="2793713" algn="l"/>
                <a:tab pos="3733417" algn="l"/>
                <a:tab pos="4660423" algn="l"/>
                <a:tab pos="5600126" algn="l"/>
                <a:tab pos="6539832" algn="l"/>
                <a:tab pos="7466836" algn="l"/>
                <a:tab pos="8406540" algn="l"/>
                <a:tab pos="9333544" algn="l"/>
                <a:tab pos="10273247" algn="l"/>
                <a:tab pos="11200253" algn="l"/>
              </a:tabLst>
              <a:defRPr sz="1800"/>
            </a:pPr>
            <a:r>
              <a:rPr lang="it-IT" sz="2400" b="1" dirty="0">
                <a:uFill>
                  <a:solidFill/>
                </a:uFill>
                <a:sym typeface="Gill Sans"/>
              </a:rPr>
              <a:t>CONDIZIONI D’USO</a:t>
            </a:r>
          </a:p>
          <a:p>
            <a:pPr marL="342864" lvl="1" indent="-342864" algn="ctr" defTabSz="579828">
              <a:lnSpc>
                <a:spcPct val="93000"/>
              </a:lnSpc>
              <a:spcBef>
                <a:spcPts val="1399"/>
              </a:spcBef>
              <a:tabLst>
                <a:tab pos="927006" algn="l"/>
                <a:tab pos="1866709" algn="l"/>
                <a:tab pos="2793713" algn="l"/>
                <a:tab pos="3733417" algn="l"/>
                <a:tab pos="4660423" algn="l"/>
                <a:tab pos="5600126" algn="l"/>
                <a:tab pos="6539832" algn="l"/>
                <a:tab pos="7466836" algn="l"/>
                <a:tab pos="8406540" algn="l"/>
                <a:tab pos="9333544" algn="l"/>
                <a:tab pos="10273247" algn="l"/>
                <a:tab pos="11200253" algn="l"/>
              </a:tabLst>
              <a:defRPr sz="1800"/>
            </a:pPr>
            <a:r>
              <a:rPr lang="it-IT" sz="2400" dirty="0">
                <a:uFill>
                  <a:solidFill/>
                </a:uFill>
                <a:sym typeface="Gill Sans"/>
              </a:rPr>
              <a:t> Salvo dove diversamente indicato, quest'opera è distribuita con licenza Creative Commons Attribuzione - Non commerciale - Condividi allo stesso modo 3.0 Italia.</a:t>
            </a:r>
          </a:p>
        </p:txBody>
      </p:sp>
      <p:pic>
        <p:nvPicPr>
          <p:cNvPr id="9" name="droppedImage.png">
            <a:hlinkClick r:id="rId3"/>
          </p:cNvPr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80698" y="7590701"/>
            <a:ext cx="2253050" cy="71688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5068641" y="780345"/>
            <a:ext cx="3337566" cy="74413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it-IT" sz="4000" b="1" i="1" dirty="0">
                <a:solidFill>
                  <a:schemeClr val="tx2"/>
                </a:solidFill>
              </a:rPr>
              <a:t>SEGUICI SU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32471" y="1702048"/>
            <a:ext cx="6374851" cy="91922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it-IT" sz="5100" dirty="0">
                <a:hlinkClick r:id="rId5"/>
              </a:rPr>
              <a:t>www.pergliavvocati.it</a:t>
            </a:r>
            <a:r>
              <a:rPr lang="it-IT" sz="3400" dirty="0"/>
              <a:t> </a:t>
            </a:r>
          </a:p>
        </p:txBody>
      </p:sp>
      <p:pic>
        <p:nvPicPr>
          <p:cNvPr id="13" name="Immagine 12" descr="Twitter_logo_blue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759" y="3033395"/>
            <a:ext cx="1259682" cy="1024114"/>
          </a:xfrm>
          <a:prstGeom prst="rect">
            <a:avLst/>
          </a:prstGeom>
        </p:spPr>
      </p:pic>
      <p:pic>
        <p:nvPicPr>
          <p:cNvPr id="16" name="Immagine 15" descr="g+icon.psd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6798" y="2726161"/>
            <a:ext cx="1491439" cy="1491439"/>
          </a:xfrm>
          <a:prstGeom prst="rect">
            <a:avLst/>
          </a:prstGeom>
        </p:spPr>
      </p:pic>
      <p:pic>
        <p:nvPicPr>
          <p:cNvPr id="17" name="Immagine 16" descr="YouTube-icon-full_color.png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811" y="3033396"/>
            <a:ext cx="1467907" cy="1033556"/>
          </a:xfrm>
          <a:prstGeom prst="rect">
            <a:avLst/>
          </a:prstGeom>
        </p:spPr>
      </p:pic>
      <p:pic>
        <p:nvPicPr>
          <p:cNvPr id="18" name="Immagine 17" descr="FB-f-Logo__blue_512.png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229" y="3033395"/>
            <a:ext cx="1024114" cy="1024114"/>
          </a:xfrm>
          <a:prstGeom prst="rect">
            <a:avLst/>
          </a:prstGeom>
        </p:spPr>
      </p:pic>
      <p:pic>
        <p:nvPicPr>
          <p:cNvPr id="19" name="Immagine 18" descr="LinkedIn-InBug-2C-2.png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5450" y="3033396"/>
            <a:ext cx="1166623" cy="103241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64952" y="4467155"/>
            <a:ext cx="12124821" cy="1181862"/>
          </a:xfrm>
          <a:prstGeom prst="rect">
            <a:avLst/>
          </a:prstGeom>
          <a:noFill/>
        </p:spPr>
        <p:txBody>
          <a:bodyPr wrap="none" lIns="130046" tIns="65023" rIns="130046" bIns="65023" rtlCol="0" anchor="ctr">
            <a:spAutoFit/>
          </a:bodyPr>
          <a:lstStyle/>
          <a:p>
            <a:r>
              <a:rPr lang="it-IT" sz="3400" b="1" i="1" dirty="0">
                <a:solidFill>
                  <a:schemeClr val="accent5"/>
                </a:solidFill>
              </a:rPr>
              <a:t>FONDAZIONE ITALIANA PER L’INNOVAZIONE FORENSE</a:t>
            </a:r>
          </a:p>
          <a:p>
            <a:endParaRPr lang="it-IT" sz="3400" dirty="0">
              <a:solidFill>
                <a:schemeClr val="accent5"/>
              </a:solidFill>
            </a:endParaRPr>
          </a:p>
        </p:txBody>
      </p:sp>
      <p:pic>
        <p:nvPicPr>
          <p:cNvPr id="15" name="rect3841.png"/>
          <p:cNvPicPr/>
          <p:nvPr/>
        </p:nvPicPr>
        <p:blipFill rotWithShape="1">
          <a:blip r:embed="rId16" cstate="print">
            <a:extLst/>
          </a:blip>
          <a:srcRect l="35378" t="67256" r="8046"/>
          <a:stretch/>
        </p:blipFill>
        <p:spPr>
          <a:xfrm>
            <a:off x="-351037" y="0"/>
            <a:ext cx="13694321" cy="990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rect3841.png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-1337734" y="8194208"/>
            <a:ext cx="15976942" cy="19971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13973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2"/>
          <p:cNvSpPr/>
          <p:nvPr/>
        </p:nvSpPr>
        <p:spPr>
          <a:xfrm>
            <a:off x="3032086" y="217905"/>
            <a:ext cx="6700708" cy="111456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Quadro normativo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14" name="Callout con freccia in su 13"/>
          <p:cNvSpPr/>
          <p:nvPr/>
        </p:nvSpPr>
        <p:spPr>
          <a:xfrm>
            <a:off x="8755451" y="5031250"/>
            <a:ext cx="3870602" cy="2762921"/>
          </a:xfrm>
          <a:prstGeom prst="upArrowCallout">
            <a:avLst/>
          </a:prstGeom>
          <a:solidFill>
            <a:schemeClr val="accent1">
              <a:alpha val="9000"/>
            </a:schemeClr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r>
              <a:rPr lang="it-IT" sz="2300" dirty="0">
                <a:solidFill>
                  <a:srgbClr val="000000"/>
                </a:solidFill>
              </a:rPr>
              <a:t>Decreto Legge </a:t>
            </a:r>
            <a:r>
              <a:rPr lang="it-IT" sz="2300" dirty="0" smtClean="0">
                <a:solidFill>
                  <a:srgbClr val="000000"/>
                </a:solidFill>
              </a:rPr>
              <a:t>12 settembre 2014 n. 132 </a:t>
            </a:r>
            <a:r>
              <a:rPr lang="it-IT" sz="2300" dirty="0">
                <a:solidFill>
                  <a:srgbClr val="000000"/>
                </a:solidFill>
              </a:rPr>
              <a:t>convertito, con modificazioni, dalla L. </a:t>
            </a:r>
            <a:r>
              <a:rPr lang="it-IT" sz="2300" dirty="0" smtClean="0">
                <a:solidFill>
                  <a:srgbClr val="000000"/>
                </a:solidFill>
              </a:rPr>
              <a:t>10 novembre 2014 n. 162</a:t>
            </a:r>
            <a:endParaRPr lang="it-IT" sz="2300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109825458"/>
              </p:ext>
            </p:extLst>
          </p:nvPr>
        </p:nvGraphicFramePr>
        <p:xfrm>
          <a:off x="478273" y="1163048"/>
          <a:ext cx="7988087" cy="634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469807939"/>
              </p:ext>
            </p:extLst>
          </p:nvPr>
        </p:nvGraphicFramePr>
        <p:xfrm>
          <a:off x="7828297" y="77568"/>
          <a:ext cx="5168187" cy="444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magine 3" descr="firma digitale foto.JPG"/>
          <p:cNvPicPr>
            <a:picLocks noChangeAspect="1"/>
          </p:cNvPicPr>
          <p:nvPr/>
        </p:nvPicPr>
        <p:blipFill>
          <a:blip r:embed="rId12" cstate="print">
            <a:alphaModFix am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765" y="1104826"/>
            <a:ext cx="3998595" cy="322679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alphaModFix am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0" t="4190" r="3631" b="4722"/>
          <a:stretch/>
        </p:blipFill>
        <p:spPr bwMode="auto">
          <a:xfrm>
            <a:off x="579317" y="1332474"/>
            <a:ext cx="3748517" cy="299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6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273" y="7736895"/>
            <a:ext cx="813288" cy="765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CasellaDiTesto 5"/>
          <p:cNvSpPr txBox="1"/>
          <p:nvPr/>
        </p:nvSpPr>
        <p:spPr>
          <a:xfrm>
            <a:off x="1291561" y="7907619"/>
            <a:ext cx="1039316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"/>
                <a:cs typeface="Helvetica"/>
                <a:sym typeface="Helvetica"/>
              </a:rPr>
              <a:t>NUOVE SPECIFICHE TECNICHE EX ART. 71 CAD IN MATERIA DI DOCUMENTO INFORMATICO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"/>
                <a:cs typeface="Helvetica"/>
                <a:sym typeface="Helvetica"/>
              </a:rPr>
              <a:t>IN VIGORE DAL 11/2/2014 – DPCM</a:t>
            </a:r>
            <a:r>
              <a:rPr kumimoji="0" lang="it-IT" sz="1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"/>
                <a:cs typeface="Helvetica"/>
                <a:sym typeface="Helvetica"/>
              </a:rPr>
              <a:t> 13 NOVEMBRE 2014 PUBBLICATO IN G.U. DEL 12/1/2015</a:t>
            </a:r>
            <a:endParaRPr kumimoji="0" lang="it-IT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"/>
              <a:cs typeface="Helvetica"/>
              <a:sym typeface="Helvetica"/>
            </a:endParaRPr>
          </a:p>
        </p:txBody>
      </p:sp>
      <p:pic>
        <p:nvPicPr>
          <p:cNvPr id="15" name="rect3841.png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-1337734" y="8389206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llout con freccia in su 9"/>
          <p:cNvSpPr/>
          <p:nvPr/>
        </p:nvSpPr>
        <p:spPr>
          <a:xfrm>
            <a:off x="8755451" y="3302758"/>
            <a:ext cx="3870602" cy="2407839"/>
          </a:xfrm>
          <a:prstGeom prst="upArrowCallout">
            <a:avLst/>
          </a:prstGeom>
          <a:solidFill>
            <a:schemeClr val="accent1">
              <a:alpha val="15000"/>
            </a:schemeClr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r>
              <a:rPr lang="it-IT" sz="2300" dirty="0">
                <a:solidFill>
                  <a:srgbClr val="000000"/>
                </a:solidFill>
              </a:rPr>
              <a:t>Decreto Legge 24 giugno 2014 n. 90 convertito, con modificazioni, dalla L. 11 agosto 2014, n. 114</a:t>
            </a:r>
          </a:p>
        </p:txBody>
      </p:sp>
    </p:spTree>
    <p:extLst>
      <p:ext uri="{BB962C8B-B14F-4D97-AF65-F5344CB8AC3E}">
        <p14:creationId xmlns:p14="http://schemas.microsoft.com/office/powerpoint/2010/main" xmlns="" val="26077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rect384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1741155" y="2273"/>
            <a:ext cx="9509787" cy="111456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Prassi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6496049" y="9258300"/>
            <a:ext cx="0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it-IT" dirty="0" smtClean="0"/>
              <a:t> </a:t>
            </a:r>
            <a:endParaRPr dirty="0"/>
          </a:p>
        </p:txBody>
      </p:sp>
      <p:pic>
        <p:nvPicPr>
          <p:cNvPr id="3" name="Immagine 2" descr="Screenshot 2015-01-18 23.02.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6049" y="1332474"/>
            <a:ext cx="6400683" cy="609903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38498" y="1116842"/>
            <a:ext cx="5477339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579888">
              <a:lnSpc>
                <a:spcPct val="150000"/>
              </a:lnSpc>
              <a:spcBef>
                <a:spcPts val="3900"/>
              </a:spcBef>
              <a:buSzTx/>
              <a:buNone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/>
            </a:pPr>
            <a:r>
              <a:rPr lang="it-IT" sz="3200" i="1" dirty="0" smtClean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Raccolta dei Protocolli esistenti a cura della FIIF</a:t>
            </a:r>
          </a:p>
          <a:p>
            <a:pPr marL="342900" lvl="0" indent="-342900" algn="r" defTabSz="579888">
              <a:lnSpc>
                <a:spcPct val="50000"/>
              </a:lnSpc>
              <a:spcBef>
                <a:spcPts val="3900"/>
              </a:spcBef>
              <a:buSzTx/>
              <a:buNone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/>
            </a:pPr>
            <a:r>
              <a:rPr lang="it-IT" sz="3200" i="1" dirty="0" smtClean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  <a:hlinkClick r:id="rId4"/>
              </a:rPr>
              <a:t>www.pergliavvocati.it</a:t>
            </a:r>
            <a:r>
              <a:rPr lang="it-IT" sz="3200" i="1" dirty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endParaRPr lang="it-IT" sz="3200" i="1" dirty="0" smtClean="0">
              <a:uFill>
                <a:solidFill/>
              </a:uFill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38498" y="3870681"/>
            <a:ext cx="317513" cy="423302"/>
          </a:xfrm>
          <a:prstGeom prst="ellipse">
            <a:avLst/>
          </a:prstGeom>
          <a:solidFill>
            <a:schemeClr val="accent2">
              <a:alpha val="33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238498" y="4834407"/>
            <a:ext cx="317513" cy="423302"/>
          </a:xfrm>
          <a:prstGeom prst="ellipse">
            <a:avLst/>
          </a:prstGeom>
          <a:solidFill>
            <a:schemeClr val="tx1">
              <a:alpha val="33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38498" y="5733929"/>
            <a:ext cx="317513" cy="423302"/>
          </a:xfrm>
          <a:prstGeom prst="ellipse">
            <a:avLst/>
          </a:prstGeom>
          <a:solidFill>
            <a:srgbClr val="FFFF00">
              <a:alpha val="3300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" name="Stella a 6 punte 5"/>
          <p:cNvSpPr/>
          <p:nvPr/>
        </p:nvSpPr>
        <p:spPr>
          <a:xfrm>
            <a:off x="238498" y="6690221"/>
            <a:ext cx="330227" cy="511490"/>
          </a:xfrm>
          <a:prstGeom prst="star6">
            <a:avLst/>
          </a:prstGeom>
          <a:solidFill>
            <a:schemeClr val="accent5">
              <a:alpha val="33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68725" y="3832318"/>
            <a:ext cx="5147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smtClean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35 Protocolli aggiornati post 30/6/2014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556012" y="4834407"/>
            <a:ext cx="5940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6+Protocolli </a:t>
            </a:r>
            <a:r>
              <a:rPr lang="it-IT" sz="2400" i="1" dirty="0" smtClean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non aggiornati ante </a:t>
            </a:r>
            <a:r>
              <a:rPr lang="it-IT" sz="2400" i="1" dirty="0" smtClean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30/6/2014</a:t>
            </a:r>
            <a:endParaRPr lang="it-IT" sz="2400" dirty="0"/>
          </a:p>
        </p:txBody>
      </p:sp>
      <p:sp>
        <p:nvSpPr>
          <p:cNvPr id="18" name="Rettangolo 17"/>
          <p:cNvSpPr/>
          <p:nvPr/>
        </p:nvSpPr>
        <p:spPr>
          <a:xfrm>
            <a:off x="568725" y="5733929"/>
            <a:ext cx="5478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smtClean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7 Protocolli relativi ad una sola fattispecie</a:t>
            </a:r>
            <a:endParaRPr lang="it-IT" sz="2400" dirty="0"/>
          </a:p>
        </p:txBody>
      </p:sp>
      <p:sp>
        <p:nvSpPr>
          <p:cNvPr id="19" name="Rettangolo 18"/>
          <p:cNvSpPr/>
          <p:nvPr/>
        </p:nvSpPr>
        <p:spPr>
          <a:xfrm>
            <a:off x="625634" y="6740046"/>
            <a:ext cx="3068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smtClean="0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rPr>
              <a:t>4 Protocolli distrettuali</a:t>
            </a:r>
            <a:endParaRPr lang="it-IT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rect384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941696" y="481219"/>
            <a:ext cx="11439173" cy="111456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85000" lnSpcReduction="1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Circolare Ministeriale del 24 giugno 2014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76" y="3054707"/>
            <a:ext cx="7676794" cy="53920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70306" y="1321274"/>
            <a:ext cx="11112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/>
            <a:r>
              <a:rPr lang="it-IT" sz="2400" b="1" dirty="0" smtClean="0">
                <a:latin typeface="+mn-lt"/>
              </a:rPr>
              <a:t>Adempimenti </a:t>
            </a:r>
            <a:r>
              <a:rPr lang="it-IT" sz="2400" b="1" dirty="0">
                <a:latin typeface="+mn-lt"/>
              </a:rPr>
              <a:t>di cancelleria conseguenti all'entrata in vigore </a:t>
            </a:r>
            <a:r>
              <a:rPr lang="it-IT" sz="2400" b="1" dirty="0" smtClean="0">
                <a:latin typeface="+mn-lt"/>
              </a:rPr>
              <a:t>degli obblighi </a:t>
            </a:r>
            <a:r>
              <a:rPr lang="it-IT" sz="2400" b="1" dirty="0">
                <a:latin typeface="+mn-lt"/>
              </a:rPr>
              <a:t>di cui agli artt. 16 bis e </a:t>
            </a:r>
            <a:r>
              <a:rPr lang="it-IT" sz="2400" b="1" dirty="0" err="1" smtClean="0">
                <a:latin typeface="+mn-lt"/>
              </a:rPr>
              <a:t>ss</a:t>
            </a:r>
            <a:r>
              <a:rPr lang="it-IT" sz="2400" b="1" dirty="0" smtClean="0">
                <a:latin typeface="+mn-lt"/>
              </a:rPr>
              <a:t> D.L. </a:t>
            </a:r>
            <a:r>
              <a:rPr lang="it-IT" sz="2400" b="1" dirty="0">
                <a:latin typeface="+mn-lt"/>
              </a:rPr>
              <a:t>179/2012 e 90/2014.</a:t>
            </a:r>
          </a:p>
          <a:p>
            <a:pPr lvl="1" indent="0" algn="r"/>
            <a:endParaRPr lang="it-IT" sz="2400" b="1" dirty="0" smtClean="0">
              <a:solidFill>
                <a:srgbClr val="FF0000"/>
              </a:solidFill>
              <a:latin typeface="+mn-lt"/>
            </a:endParaRPr>
          </a:p>
          <a:p>
            <a:pPr lvl="1" indent="0" algn="r"/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Testo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consolidato, aggiornato al 27 ottobre 2014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345" y="1682227"/>
            <a:ext cx="7564892" cy="36905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rect384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747507" y="872645"/>
            <a:ext cx="9509787" cy="111456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</a:rPr>
              <a:t>La scelta del Ministero</a:t>
            </a:r>
            <a:endParaRPr sz="5500" i="1" dirty="0">
              <a:uFill>
                <a:solidFill/>
              </a:u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627700" y="5435525"/>
            <a:ext cx="10464800" cy="32869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+mn-lt"/>
              </a:rPr>
              <a:t>Aggiornare continuamente </a:t>
            </a:r>
            <a:r>
              <a:rPr lang="it-IT" dirty="0">
                <a:latin typeface="+mn-lt"/>
              </a:rPr>
              <a:t>la (unica) circolare in materia, in modo che, attraverso un’unica consultazione, sia possibile avere conoscenza di tutte le indicazioni della Direzione generale della giustizia civile. </a:t>
            </a:r>
          </a:p>
          <a:p>
            <a:pPr marL="0" indent="0">
              <a:buNone/>
            </a:pPr>
            <a:endParaRPr lang="it-IT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186710" y="1459813"/>
            <a:ext cx="3183591" cy="567420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dirty="0">
                <a:latin typeface="+mn-lt"/>
              </a:rPr>
              <a:t>Dobbiamo conoscerla e pretenderne la corretta </a:t>
            </a:r>
            <a:r>
              <a:rPr lang="it-IT" dirty="0" smtClean="0">
                <a:latin typeface="+mn-lt"/>
              </a:rPr>
              <a:t>applicazione!</a:t>
            </a:r>
            <a:endParaRPr lang="it-IT" dirty="0">
              <a:latin typeface="+mn-lt"/>
            </a:endParaRPr>
          </a:p>
          <a:p>
            <a:pPr marL="0" indent="0" algn="l">
              <a:buNone/>
            </a:pPr>
            <a:endParaRPr lang="it-IT" dirty="0">
              <a:latin typeface="+mn-lt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301" y="1749388"/>
            <a:ext cx="7877556" cy="4893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906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747507" y="872645"/>
            <a:ext cx="9509787" cy="111456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</a:rPr>
              <a:t>Struttura della Circolare</a:t>
            </a:r>
            <a:endParaRPr sz="5500" i="1" dirty="0">
              <a:uFill>
                <a:solidFill/>
              </a:u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507" y="1987214"/>
            <a:ext cx="5429451" cy="54294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023536" y="3457826"/>
            <a:ext cx="291105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"/>
                <a:cs typeface="Helvetica"/>
                <a:sym typeface="Helvetica"/>
              </a:rPr>
              <a:t>Paragrafi</a:t>
            </a:r>
            <a:endParaRPr kumimoji="0" lang="it-IT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902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rect384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337734" y="8282968"/>
            <a:ext cx="15976942" cy="199711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747507" y="872645"/>
            <a:ext cx="9509787" cy="1114569"/>
          </a:xfrm>
          <a:prstGeom prst="rect">
            <a:avLst/>
          </a:prstGeom>
          <a:solidFill>
            <a:srgbClr val="FFFFFF">
              <a:alpha val="7719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85000" lnSpcReduction="20000"/>
          </a:bodyPr>
          <a:lstStyle>
            <a:lvl1pPr marL="342900" indent="-342900" algn="ctr" defTabSz="579888">
              <a:lnSpc>
                <a:spcPct val="93000"/>
              </a:lnSpc>
              <a:spcBef>
                <a:spcPts val="39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500" i="1">
                <a:uFill>
                  <a:solidFill/>
                </a:u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it-IT" sz="5500" i="1" dirty="0" smtClean="0">
                <a:uFill>
                  <a:solidFill/>
                </a:uFill>
                <a:latin typeface="+mj-lt"/>
              </a:rPr>
              <a:t>1. Premessa e ricognizione delle novità normative </a:t>
            </a:r>
            <a:endParaRPr sz="5500" i="1" dirty="0">
              <a:uFill>
                <a:solidFill/>
              </a:u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2467" y="3027940"/>
            <a:ext cx="12011409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Afferma la necessità dell’autorizzazione ex </a:t>
            </a:r>
            <a:r>
              <a:rPr lang="it-IT" sz="3200" b="1" dirty="0" smtClean="0">
                <a:latin typeface="+mn-lt"/>
              </a:rPr>
              <a:t>art. 35 DM 44/2011 </a:t>
            </a:r>
            <a:r>
              <a:rPr lang="it-IT" sz="3200" dirty="0" smtClean="0">
                <a:latin typeface="+mn-lt"/>
              </a:rPr>
              <a:t>per essere abilitati facoltativamente (no obbligo) al deposito degli </a:t>
            </a:r>
            <a:r>
              <a:rPr lang="it-IT" sz="3200" b="1" dirty="0" smtClean="0">
                <a:latin typeface="+mn-lt"/>
              </a:rPr>
              <a:t>atti introduttivi</a:t>
            </a:r>
            <a:r>
              <a:rPr lang="it-IT" sz="3200" dirty="0" smtClean="0">
                <a:latin typeface="+mn-lt"/>
              </a:rPr>
              <a:t> e di </a:t>
            </a:r>
            <a:r>
              <a:rPr lang="it-IT" sz="3200" b="1" dirty="0" smtClean="0">
                <a:latin typeface="+mn-lt"/>
              </a:rPr>
              <a:t>costituzione in giudizio</a:t>
            </a:r>
            <a:r>
              <a:rPr lang="it-IT" sz="3200" dirty="0" smtClean="0">
                <a:latin typeface="+mn-lt"/>
              </a:rPr>
              <a:t>.</a:t>
            </a:r>
          </a:p>
          <a:p>
            <a:pPr marL="342900" indent="-342900"/>
            <a:endParaRPr lang="it-IT" sz="3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it-IT" sz="3200" dirty="0" smtClean="0">
                <a:latin typeface="+mn-lt"/>
              </a:rPr>
              <a:t>Nel caso in cui venisse depositato un </a:t>
            </a:r>
            <a:r>
              <a:rPr lang="it-IT" sz="3200" b="1" dirty="0" smtClean="0">
                <a:latin typeface="+mn-lt"/>
              </a:rPr>
              <a:t>atto introduttivo </a:t>
            </a:r>
            <a:r>
              <a:rPr lang="it-IT" sz="3200" dirty="0" smtClean="0">
                <a:latin typeface="+mn-lt"/>
              </a:rPr>
              <a:t>o di </a:t>
            </a:r>
            <a:r>
              <a:rPr lang="it-IT" sz="3200" b="1" dirty="0" smtClean="0">
                <a:latin typeface="+mn-lt"/>
              </a:rPr>
              <a:t>costituzione in giudizio </a:t>
            </a:r>
            <a:r>
              <a:rPr lang="it-IT" sz="3200" dirty="0" smtClean="0">
                <a:latin typeface="+mn-lt"/>
              </a:rPr>
              <a:t>in assenza di questa abilitazione “</a:t>
            </a:r>
            <a:r>
              <a:rPr lang="it-IT" sz="3200" i="1" dirty="0" smtClean="0">
                <a:latin typeface="+mn-lt"/>
              </a:rPr>
              <a:t>la </a:t>
            </a:r>
            <a:r>
              <a:rPr lang="it-IT" sz="3200" i="1" dirty="0">
                <a:latin typeface="+mn-lt"/>
              </a:rPr>
              <a:t>valutazione circa la legittimità di tali depositi, involgendo profili prettamente processuali, sarà di esclusiva competenza del </a:t>
            </a:r>
            <a:r>
              <a:rPr lang="it-IT" sz="3200" i="1" dirty="0" smtClean="0">
                <a:latin typeface="+mn-lt"/>
              </a:rPr>
              <a:t>giudice</a:t>
            </a:r>
            <a:r>
              <a:rPr lang="it-IT" sz="3200" dirty="0" smtClean="0">
                <a:latin typeface="+mn-lt"/>
              </a:rPr>
              <a:t>” (non del cancelliere).</a:t>
            </a:r>
          </a:p>
        </p:txBody>
      </p:sp>
    </p:spTree>
    <p:extLst>
      <p:ext uri="{BB962C8B-B14F-4D97-AF65-F5344CB8AC3E}">
        <p14:creationId xmlns:p14="http://schemas.microsoft.com/office/powerpoint/2010/main" xmlns="" val="3895702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/>
      </a:spPr>
      <a:bodyPr rot="0" spcFirstLastPara="1" vertOverflow="overflow" horzOverflow="overflow" vert="horz" wrap="square" lIns="50800" tIns="50800" rIns="50800" bIns="50800" numCol="1" spcCol="38100" rtlCol="0" anchor="ctr" anchorCtr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baseline="0" dirty="0" smtClean="0">
            <a:ln>
              <a:noFill/>
            </a:ln>
            <a:solidFill>
              <a:srgbClr val="000000"/>
            </a:solidFill>
            <a:effectLst/>
            <a:uFillTx/>
            <a:sym typeface="Helvetica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1430</Words>
  <Application>Microsoft Office PowerPoint</Application>
  <PresentationFormat>Personalizzato</PresentationFormat>
  <Paragraphs>114</Paragraphs>
  <Slides>29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White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Valentina Carollo</dc:creator>
  <cp:lastModifiedBy>valentina</cp:lastModifiedBy>
  <cp:revision>35</cp:revision>
  <dcterms:modified xsi:type="dcterms:W3CDTF">2015-01-22T11:15:20Z</dcterms:modified>
</cp:coreProperties>
</file>