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9"/>
  </p:notesMasterIdLst>
  <p:handoutMasterIdLst>
    <p:handoutMasterId r:id="rId40"/>
  </p:handoutMasterIdLst>
  <p:sldIdLst>
    <p:sldId id="256" r:id="rId2"/>
    <p:sldId id="337" r:id="rId3"/>
    <p:sldId id="299" r:id="rId4"/>
    <p:sldId id="260" r:id="rId5"/>
    <p:sldId id="340" r:id="rId6"/>
    <p:sldId id="355" r:id="rId7"/>
    <p:sldId id="261" r:id="rId8"/>
    <p:sldId id="277" r:id="rId9"/>
    <p:sldId id="296" r:id="rId10"/>
    <p:sldId id="262" r:id="rId11"/>
    <p:sldId id="292" r:id="rId12"/>
    <p:sldId id="282" r:id="rId13"/>
    <p:sldId id="279" r:id="rId14"/>
    <p:sldId id="319" r:id="rId15"/>
    <p:sldId id="272" r:id="rId16"/>
    <p:sldId id="342" r:id="rId17"/>
    <p:sldId id="343" r:id="rId18"/>
    <p:sldId id="344" r:id="rId19"/>
    <p:sldId id="345" r:id="rId20"/>
    <p:sldId id="346" r:id="rId21"/>
    <p:sldId id="347" r:id="rId22"/>
    <p:sldId id="348" r:id="rId23"/>
    <p:sldId id="349" r:id="rId24"/>
    <p:sldId id="352" r:id="rId25"/>
    <p:sldId id="353" r:id="rId26"/>
    <p:sldId id="354" r:id="rId27"/>
    <p:sldId id="351" r:id="rId28"/>
    <p:sldId id="285" r:id="rId29"/>
    <p:sldId id="294" r:id="rId30"/>
    <p:sldId id="284" r:id="rId31"/>
    <p:sldId id="281" r:id="rId32"/>
    <p:sldId id="290" r:id="rId33"/>
    <p:sldId id="303" r:id="rId34"/>
    <p:sldId id="291" r:id="rId35"/>
    <p:sldId id="293" r:id="rId36"/>
    <p:sldId id="314" r:id="rId37"/>
    <p:sldId id="341" r:id="rId38"/>
  </p:sldIdLst>
  <p:sldSz cx="9144000" cy="6858000" type="screen4x3"/>
  <p:notesSz cx="6799263" cy="99298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205">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2225"/>
    <a:srgbClr val="0A6F05"/>
    <a:srgbClr val="007FDE"/>
    <a:srgbClr val="FFCC99"/>
    <a:srgbClr val="000000"/>
    <a:srgbClr val="26AA2C"/>
    <a:srgbClr val="2FD137"/>
    <a:srgbClr val="01FF44"/>
    <a:srgbClr val="8D0F27"/>
    <a:srgbClr val="B92A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8097" autoAdjust="0"/>
  </p:normalViewPr>
  <p:slideViewPr>
    <p:cSldViewPr>
      <p:cViewPr varScale="1">
        <p:scale>
          <a:sx n="81" d="100"/>
          <a:sy n="81" d="100"/>
        </p:scale>
        <p:origin x="-192" y="-84"/>
      </p:cViewPr>
      <p:guideLst>
        <p:guide orient="horz" pos="2205"/>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3DD88-6470-4509-9FAA-A72456C31D2A}" type="doc">
      <dgm:prSet loTypeId="urn:microsoft.com/office/officeart/2005/8/layout/hList3" loCatId="list" qsTypeId="urn:microsoft.com/office/officeart/2005/8/quickstyle/3d2" qsCatId="3D" csTypeId="urn:microsoft.com/office/officeart/2005/8/colors/accent2_1" csCatId="accent2" phldr="1"/>
      <dgm:spPr/>
      <dgm:t>
        <a:bodyPr/>
        <a:lstStyle/>
        <a:p>
          <a:endParaRPr lang="it-IT"/>
        </a:p>
      </dgm:t>
    </dgm:pt>
    <dgm:pt modelId="{F02DBE39-50EB-4F36-900F-67BD39F7B401}">
      <dgm:prSet phldrT="[Testo]"/>
      <dgm:spPr>
        <a:solidFill>
          <a:srgbClr val="FF0000"/>
        </a:solidFill>
      </dgm:spPr>
      <dgm:t>
        <a:bodyPr/>
        <a:lstStyle/>
        <a:p>
          <a:r>
            <a:rPr lang="it-IT" dirty="0" smtClean="0">
              <a:latin typeface="Constantia" pitchFamily="18" charset="0"/>
            </a:rPr>
            <a:t>NON necessari</a:t>
          </a:r>
          <a:endParaRPr lang="it-IT" dirty="0">
            <a:latin typeface="Constantia" pitchFamily="18" charset="0"/>
          </a:endParaRPr>
        </a:p>
      </dgm:t>
    </dgm:pt>
    <dgm:pt modelId="{9190615C-F66D-442A-B0B5-B2A4C0A7525A}" type="parTrans" cxnId="{72BE1D0D-DC4B-4397-8542-C2D8A9584A3F}">
      <dgm:prSet/>
      <dgm:spPr/>
      <dgm:t>
        <a:bodyPr/>
        <a:lstStyle/>
        <a:p>
          <a:endParaRPr lang="it-IT"/>
        </a:p>
      </dgm:t>
    </dgm:pt>
    <dgm:pt modelId="{5BADF60C-C86E-4330-AB41-0EB3F1B6E4A1}" type="sibTrans" cxnId="{72BE1D0D-DC4B-4397-8542-C2D8A9584A3F}">
      <dgm:prSet/>
      <dgm:spPr/>
      <dgm:t>
        <a:bodyPr/>
        <a:lstStyle/>
        <a:p>
          <a:endParaRPr lang="it-IT"/>
        </a:p>
      </dgm:t>
    </dgm:pt>
    <dgm:pt modelId="{826C16AA-D524-482C-9ABE-147656631B7F}">
      <dgm:prSet phldrT="[Testo]" custT="1"/>
      <dgm:spPr/>
      <dgm:t>
        <a:bodyPr/>
        <a:lstStyle/>
        <a:p>
          <a:r>
            <a:rPr lang="it-IT" sz="2800" b="1" dirty="0" smtClean="0">
              <a:latin typeface="Constantia" pitchFamily="18" charset="0"/>
            </a:rPr>
            <a:t>Autorizzazione del Consiglio dell’Ordine</a:t>
          </a:r>
        </a:p>
        <a:p>
          <a:r>
            <a:rPr lang="it-IT" sz="2400" i="1" dirty="0" smtClean="0">
              <a:latin typeface="Constantia" pitchFamily="18" charset="0"/>
            </a:rPr>
            <a:t>(art. 7)</a:t>
          </a:r>
          <a:endParaRPr lang="it-IT" sz="2400" i="1" dirty="0">
            <a:latin typeface="Constantia" pitchFamily="18" charset="0"/>
          </a:endParaRPr>
        </a:p>
      </dgm:t>
    </dgm:pt>
    <dgm:pt modelId="{17CD1BE3-FC1A-469F-B6F7-D29B3C0CC413}" type="parTrans" cxnId="{7A7D0D73-6619-4874-8CAA-8762794893D6}">
      <dgm:prSet/>
      <dgm:spPr/>
      <dgm:t>
        <a:bodyPr/>
        <a:lstStyle/>
        <a:p>
          <a:endParaRPr lang="it-IT"/>
        </a:p>
      </dgm:t>
    </dgm:pt>
    <dgm:pt modelId="{8B9751A2-0669-465F-AC79-02BDAEF8F552}" type="sibTrans" cxnId="{7A7D0D73-6619-4874-8CAA-8762794893D6}">
      <dgm:prSet/>
      <dgm:spPr/>
      <dgm:t>
        <a:bodyPr/>
        <a:lstStyle/>
        <a:p>
          <a:endParaRPr lang="it-IT"/>
        </a:p>
      </dgm:t>
    </dgm:pt>
    <dgm:pt modelId="{E8607161-2AEC-4C92-90ED-2A242D9C3D38}">
      <dgm:prSet phldrT="[Testo]" custT="1"/>
      <dgm:spPr/>
      <dgm:t>
        <a:bodyPr/>
        <a:lstStyle/>
        <a:p>
          <a:r>
            <a:rPr lang="it-IT" sz="2800" b="1" dirty="0" smtClean="0">
              <a:latin typeface="Constantia" pitchFamily="18" charset="0"/>
            </a:rPr>
            <a:t>Annotazione su Registro cronologico</a:t>
          </a:r>
        </a:p>
        <a:p>
          <a:r>
            <a:rPr lang="it-IT" sz="2400" i="1" dirty="0" smtClean="0">
              <a:latin typeface="Constantia" pitchFamily="18" charset="0"/>
            </a:rPr>
            <a:t>(art. 8)</a:t>
          </a:r>
          <a:endParaRPr lang="it-IT" sz="2400" i="1" dirty="0">
            <a:latin typeface="Constantia" pitchFamily="18" charset="0"/>
          </a:endParaRPr>
        </a:p>
      </dgm:t>
    </dgm:pt>
    <dgm:pt modelId="{B54CB8DF-3853-4B23-A1AB-3CE614C6CBED}" type="parTrans" cxnId="{3D6FA755-6211-4487-A82E-BB516C182BCD}">
      <dgm:prSet/>
      <dgm:spPr/>
      <dgm:t>
        <a:bodyPr/>
        <a:lstStyle/>
        <a:p>
          <a:endParaRPr lang="it-IT"/>
        </a:p>
      </dgm:t>
    </dgm:pt>
    <dgm:pt modelId="{F2D33CC8-00D9-4F8D-AE40-6CA970F21643}" type="sibTrans" cxnId="{3D6FA755-6211-4487-A82E-BB516C182BCD}">
      <dgm:prSet/>
      <dgm:spPr/>
      <dgm:t>
        <a:bodyPr/>
        <a:lstStyle/>
        <a:p>
          <a:endParaRPr lang="it-IT"/>
        </a:p>
      </dgm:t>
    </dgm:pt>
    <dgm:pt modelId="{B18DACD3-E3E0-4A1D-B641-698621CA86C7}">
      <dgm:prSet phldrT="[Testo]" custT="1"/>
      <dgm:spPr/>
      <dgm:t>
        <a:bodyPr/>
        <a:lstStyle/>
        <a:p>
          <a:r>
            <a:rPr lang="it-IT" sz="2800" b="1" dirty="0" smtClean="0">
              <a:latin typeface="Constantia" pitchFamily="18" charset="0"/>
            </a:rPr>
            <a:t>Marche da bollo</a:t>
          </a:r>
        </a:p>
        <a:p>
          <a:endParaRPr lang="it-IT" sz="1600" i="1" dirty="0" smtClean="0">
            <a:latin typeface="Constantia" pitchFamily="18" charset="0"/>
          </a:endParaRPr>
        </a:p>
        <a:p>
          <a:r>
            <a:rPr lang="it-IT" sz="2400" i="1" dirty="0" smtClean="0">
              <a:latin typeface="Constantia" pitchFamily="18" charset="0"/>
            </a:rPr>
            <a:t>(art. 10)</a:t>
          </a:r>
          <a:endParaRPr lang="it-IT" sz="2400" i="1" dirty="0">
            <a:latin typeface="Constantia" pitchFamily="18" charset="0"/>
          </a:endParaRPr>
        </a:p>
      </dgm:t>
    </dgm:pt>
    <dgm:pt modelId="{3E422B21-BE30-4C0E-AFDC-45607668553E}" type="parTrans" cxnId="{B7122EF7-42A2-4FDD-AE06-340579B86EE3}">
      <dgm:prSet/>
      <dgm:spPr/>
      <dgm:t>
        <a:bodyPr/>
        <a:lstStyle/>
        <a:p>
          <a:endParaRPr lang="it-IT"/>
        </a:p>
      </dgm:t>
    </dgm:pt>
    <dgm:pt modelId="{C555FDC3-8EAF-4657-8310-F2DB9D07AE5A}" type="sibTrans" cxnId="{B7122EF7-42A2-4FDD-AE06-340579B86EE3}">
      <dgm:prSet/>
      <dgm:spPr/>
      <dgm:t>
        <a:bodyPr/>
        <a:lstStyle/>
        <a:p>
          <a:endParaRPr lang="it-IT"/>
        </a:p>
      </dgm:t>
    </dgm:pt>
    <dgm:pt modelId="{CFBBFE50-68F0-4B0E-A165-DEC29DA17B9A}" type="pres">
      <dgm:prSet presAssocID="{1C13DD88-6470-4509-9FAA-A72456C31D2A}" presName="composite" presStyleCnt="0">
        <dgm:presLayoutVars>
          <dgm:chMax val="1"/>
          <dgm:dir/>
          <dgm:resizeHandles val="exact"/>
        </dgm:presLayoutVars>
      </dgm:prSet>
      <dgm:spPr/>
      <dgm:t>
        <a:bodyPr/>
        <a:lstStyle/>
        <a:p>
          <a:endParaRPr lang="it-IT"/>
        </a:p>
      </dgm:t>
    </dgm:pt>
    <dgm:pt modelId="{F0B75D5D-E214-4E8F-B794-F790211E733A}" type="pres">
      <dgm:prSet presAssocID="{F02DBE39-50EB-4F36-900F-67BD39F7B401}" presName="roof" presStyleLbl="dkBgShp" presStyleIdx="0" presStyleCnt="2"/>
      <dgm:spPr/>
      <dgm:t>
        <a:bodyPr/>
        <a:lstStyle/>
        <a:p>
          <a:endParaRPr lang="it-IT"/>
        </a:p>
      </dgm:t>
    </dgm:pt>
    <dgm:pt modelId="{31BFFB48-4CA9-4A95-8722-6E6B8FA6F44D}" type="pres">
      <dgm:prSet presAssocID="{F02DBE39-50EB-4F36-900F-67BD39F7B401}" presName="pillars" presStyleCnt="0"/>
      <dgm:spPr/>
    </dgm:pt>
    <dgm:pt modelId="{B3C731A8-B6E4-4120-89AC-C1D52037CDB9}" type="pres">
      <dgm:prSet presAssocID="{F02DBE39-50EB-4F36-900F-67BD39F7B401}" presName="pillar1" presStyleLbl="node1" presStyleIdx="0" presStyleCnt="3">
        <dgm:presLayoutVars>
          <dgm:bulletEnabled val="1"/>
        </dgm:presLayoutVars>
      </dgm:prSet>
      <dgm:spPr/>
      <dgm:t>
        <a:bodyPr/>
        <a:lstStyle/>
        <a:p>
          <a:endParaRPr lang="it-IT"/>
        </a:p>
      </dgm:t>
    </dgm:pt>
    <dgm:pt modelId="{9A9DA008-61C0-484F-B73F-2E9C6F36DADF}" type="pres">
      <dgm:prSet presAssocID="{E8607161-2AEC-4C92-90ED-2A242D9C3D38}" presName="pillarX" presStyleLbl="node1" presStyleIdx="1" presStyleCnt="3">
        <dgm:presLayoutVars>
          <dgm:bulletEnabled val="1"/>
        </dgm:presLayoutVars>
      </dgm:prSet>
      <dgm:spPr/>
      <dgm:t>
        <a:bodyPr/>
        <a:lstStyle/>
        <a:p>
          <a:endParaRPr lang="it-IT"/>
        </a:p>
      </dgm:t>
    </dgm:pt>
    <dgm:pt modelId="{BC90E194-EA77-48FB-B1D1-1BC757A4A7D7}" type="pres">
      <dgm:prSet presAssocID="{B18DACD3-E3E0-4A1D-B641-698621CA86C7}" presName="pillarX" presStyleLbl="node1" presStyleIdx="2" presStyleCnt="3">
        <dgm:presLayoutVars>
          <dgm:bulletEnabled val="1"/>
        </dgm:presLayoutVars>
      </dgm:prSet>
      <dgm:spPr/>
      <dgm:t>
        <a:bodyPr/>
        <a:lstStyle/>
        <a:p>
          <a:endParaRPr lang="it-IT"/>
        </a:p>
      </dgm:t>
    </dgm:pt>
    <dgm:pt modelId="{6C3A4EBD-B68F-411E-BAF0-992CC2857C38}" type="pres">
      <dgm:prSet presAssocID="{F02DBE39-50EB-4F36-900F-67BD39F7B401}" presName="base" presStyleLbl="dkBgShp" presStyleIdx="1" presStyleCnt="2"/>
      <dgm:spPr>
        <a:solidFill>
          <a:srgbClr val="FF0000"/>
        </a:solidFill>
      </dgm:spPr>
    </dgm:pt>
  </dgm:ptLst>
  <dgm:cxnLst>
    <dgm:cxn modelId="{B7122EF7-42A2-4FDD-AE06-340579B86EE3}" srcId="{F02DBE39-50EB-4F36-900F-67BD39F7B401}" destId="{B18DACD3-E3E0-4A1D-B641-698621CA86C7}" srcOrd="2" destOrd="0" parTransId="{3E422B21-BE30-4C0E-AFDC-45607668553E}" sibTransId="{C555FDC3-8EAF-4657-8310-F2DB9D07AE5A}"/>
    <dgm:cxn modelId="{ACAABFB1-EAB5-453B-8529-32C512A3E846}" type="presOf" srcId="{E8607161-2AEC-4C92-90ED-2A242D9C3D38}" destId="{9A9DA008-61C0-484F-B73F-2E9C6F36DADF}" srcOrd="0" destOrd="0" presId="urn:microsoft.com/office/officeart/2005/8/layout/hList3"/>
    <dgm:cxn modelId="{9523E2D7-A778-4DE5-A61D-2672D9D4771E}" type="presOf" srcId="{1C13DD88-6470-4509-9FAA-A72456C31D2A}" destId="{CFBBFE50-68F0-4B0E-A165-DEC29DA17B9A}" srcOrd="0" destOrd="0" presId="urn:microsoft.com/office/officeart/2005/8/layout/hList3"/>
    <dgm:cxn modelId="{5D660EAA-E86D-4A9F-BF4E-6DAC98F5E369}" type="presOf" srcId="{826C16AA-D524-482C-9ABE-147656631B7F}" destId="{B3C731A8-B6E4-4120-89AC-C1D52037CDB9}" srcOrd="0" destOrd="0" presId="urn:microsoft.com/office/officeart/2005/8/layout/hList3"/>
    <dgm:cxn modelId="{7A7D0D73-6619-4874-8CAA-8762794893D6}" srcId="{F02DBE39-50EB-4F36-900F-67BD39F7B401}" destId="{826C16AA-D524-482C-9ABE-147656631B7F}" srcOrd="0" destOrd="0" parTransId="{17CD1BE3-FC1A-469F-B6F7-D29B3C0CC413}" sibTransId="{8B9751A2-0669-465F-AC79-02BDAEF8F552}"/>
    <dgm:cxn modelId="{874B4C22-9C72-4254-82FA-4FCCE76D7B6C}" type="presOf" srcId="{F02DBE39-50EB-4F36-900F-67BD39F7B401}" destId="{F0B75D5D-E214-4E8F-B794-F790211E733A}" srcOrd="0" destOrd="0" presId="urn:microsoft.com/office/officeart/2005/8/layout/hList3"/>
    <dgm:cxn modelId="{72BE1D0D-DC4B-4397-8542-C2D8A9584A3F}" srcId="{1C13DD88-6470-4509-9FAA-A72456C31D2A}" destId="{F02DBE39-50EB-4F36-900F-67BD39F7B401}" srcOrd="0" destOrd="0" parTransId="{9190615C-F66D-442A-B0B5-B2A4C0A7525A}" sibTransId="{5BADF60C-C86E-4330-AB41-0EB3F1B6E4A1}"/>
    <dgm:cxn modelId="{3D6FA755-6211-4487-A82E-BB516C182BCD}" srcId="{F02DBE39-50EB-4F36-900F-67BD39F7B401}" destId="{E8607161-2AEC-4C92-90ED-2A242D9C3D38}" srcOrd="1" destOrd="0" parTransId="{B54CB8DF-3853-4B23-A1AB-3CE614C6CBED}" sibTransId="{F2D33CC8-00D9-4F8D-AE40-6CA970F21643}"/>
    <dgm:cxn modelId="{353E9BA3-D98B-4615-8CE6-83B84555F277}" type="presOf" srcId="{B18DACD3-E3E0-4A1D-B641-698621CA86C7}" destId="{BC90E194-EA77-48FB-B1D1-1BC757A4A7D7}" srcOrd="0" destOrd="0" presId="urn:microsoft.com/office/officeart/2005/8/layout/hList3"/>
    <dgm:cxn modelId="{A1CECBD0-7420-4DE5-B587-DD65FD785CBC}" type="presParOf" srcId="{CFBBFE50-68F0-4B0E-A165-DEC29DA17B9A}" destId="{F0B75D5D-E214-4E8F-B794-F790211E733A}" srcOrd="0" destOrd="0" presId="urn:microsoft.com/office/officeart/2005/8/layout/hList3"/>
    <dgm:cxn modelId="{25F4847E-0CF9-4908-B49B-52D682A3FA8F}" type="presParOf" srcId="{CFBBFE50-68F0-4B0E-A165-DEC29DA17B9A}" destId="{31BFFB48-4CA9-4A95-8722-6E6B8FA6F44D}" srcOrd="1" destOrd="0" presId="urn:microsoft.com/office/officeart/2005/8/layout/hList3"/>
    <dgm:cxn modelId="{EE85D30B-0F2A-4570-A8E7-6A5AE3D5C12B}" type="presParOf" srcId="{31BFFB48-4CA9-4A95-8722-6E6B8FA6F44D}" destId="{B3C731A8-B6E4-4120-89AC-C1D52037CDB9}" srcOrd="0" destOrd="0" presId="urn:microsoft.com/office/officeart/2005/8/layout/hList3"/>
    <dgm:cxn modelId="{333DC8C1-C671-404B-8763-E6772352F5A2}" type="presParOf" srcId="{31BFFB48-4CA9-4A95-8722-6E6B8FA6F44D}" destId="{9A9DA008-61C0-484F-B73F-2E9C6F36DADF}" srcOrd="1" destOrd="0" presId="urn:microsoft.com/office/officeart/2005/8/layout/hList3"/>
    <dgm:cxn modelId="{091CFF0B-E509-425C-AB3E-6ED4E352803B}" type="presParOf" srcId="{31BFFB48-4CA9-4A95-8722-6E6B8FA6F44D}" destId="{BC90E194-EA77-48FB-B1D1-1BC757A4A7D7}" srcOrd="2" destOrd="0" presId="urn:microsoft.com/office/officeart/2005/8/layout/hList3"/>
    <dgm:cxn modelId="{E784272D-1618-47F4-9943-5C1EDA1A683D}" type="presParOf" srcId="{CFBBFE50-68F0-4B0E-A165-DEC29DA17B9A}" destId="{6C3A4EBD-B68F-411E-BAF0-992CC2857C3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C13DD88-6470-4509-9FAA-A72456C31D2A}" type="doc">
      <dgm:prSet loTypeId="urn:microsoft.com/office/officeart/2005/8/layout/hList3" loCatId="list" qsTypeId="urn:microsoft.com/office/officeart/2005/8/quickstyle/3d2" qsCatId="3D" csTypeId="urn:microsoft.com/office/officeart/2005/8/colors/accent3_1" csCatId="accent3" phldr="1"/>
      <dgm:spPr/>
      <dgm:t>
        <a:bodyPr/>
        <a:lstStyle/>
        <a:p>
          <a:endParaRPr lang="it-IT"/>
        </a:p>
      </dgm:t>
    </dgm:pt>
    <dgm:pt modelId="{F02DBE39-50EB-4F36-900F-67BD39F7B401}">
      <dgm:prSet phldrT="[Testo]"/>
      <dgm:spPr>
        <a:solidFill>
          <a:srgbClr val="0A6F05"/>
        </a:solidFill>
      </dgm:spPr>
      <dgm:t>
        <a:bodyPr/>
        <a:lstStyle/>
        <a:p>
          <a:r>
            <a:rPr lang="it-IT" dirty="0" smtClean="0">
              <a:latin typeface="Constantia" pitchFamily="18" charset="0"/>
            </a:rPr>
            <a:t>necessari</a:t>
          </a:r>
          <a:endParaRPr lang="it-IT" dirty="0">
            <a:latin typeface="Constantia" pitchFamily="18" charset="0"/>
          </a:endParaRPr>
        </a:p>
      </dgm:t>
    </dgm:pt>
    <dgm:pt modelId="{9190615C-F66D-442A-B0B5-B2A4C0A7525A}" type="parTrans" cxnId="{72BE1D0D-DC4B-4397-8542-C2D8A9584A3F}">
      <dgm:prSet/>
      <dgm:spPr/>
      <dgm:t>
        <a:bodyPr/>
        <a:lstStyle/>
        <a:p>
          <a:endParaRPr lang="it-IT"/>
        </a:p>
      </dgm:t>
    </dgm:pt>
    <dgm:pt modelId="{5BADF60C-C86E-4330-AB41-0EB3F1B6E4A1}" type="sibTrans" cxnId="{72BE1D0D-DC4B-4397-8542-C2D8A9584A3F}">
      <dgm:prSet/>
      <dgm:spPr/>
      <dgm:t>
        <a:bodyPr/>
        <a:lstStyle/>
        <a:p>
          <a:endParaRPr lang="it-IT"/>
        </a:p>
      </dgm:t>
    </dgm:pt>
    <dgm:pt modelId="{826C16AA-D524-482C-9ABE-147656631B7F}">
      <dgm:prSet phldrT="[Testo]"/>
      <dgm:spPr/>
      <dgm:t>
        <a:bodyPr/>
        <a:lstStyle/>
        <a:p>
          <a:r>
            <a:rPr lang="it-IT" b="1" dirty="0" smtClean="0">
              <a:latin typeface="Constantia" panose="02030602050306030303" pitchFamily="18" charset="0"/>
            </a:rPr>
            <a:t>indirizzo PEC </a:t>
          </a:r>
          <a:r>
            <a:rPr lang="it-IT" b="1" dirty="0" smtClean="0">
              <a:solidFill>
                <a:srgbClr val="0A6F05"/>
              </a:solidFill>
              <a:effectLst>
                <a:outerShdw blurRad="38100" dist="38100" dir="2700000" algn="tl">
                  <a:srgbClr val="000000">
                    <a:alpha val="43137"/>
                  </a:srgbClr>
                </a:outerShdw>
              </a:effectLst>
              <a:latin typeface="Constantia" panose="02030602050306030303" pitchFamily="18" charset="0"/>
            </a:rPr>
            <a:t>mittente </a:t>
          </a:r>
        </a:p>
        <a:p>
          <a:r>
            <a:rPr lang="it-IT" b="1" dirty="0" smtClean="0">
              <a:latin typeface="Constantia" panose="02030602050306030303" pitchFamily="18" charset="0"/>
            </a:rPr>
            <a:t>risultante da pubblici elenchi</a:t>
          </a:r>
          <a:endParaRPr lang="it-IT" i="1" dirty="0">
            <a:latin typeface="Constantia" panose="02030602050306030303" pitchFamily="18" charset="0"/>
          </a:endParaRPr>
        </a:p>
      </dgm:t>
    </dgm:pt>
    <dgm:pt modelId="{17CD1BE3-FC1A-469F-B6F7-D29B3C0CC413}" type="parTrans" cxnId="{7A7D0D73-6619-4874-8CAA-8762794893D6}">
      <dgm:prSet/>
      <dgm:spPr/>
      <dgm:t>
        <a:bodyPr/>
        <a:lstStyle/>
        <a:p>
          <a:endParaRPr lang="it-IT"/>
        </a:p>
      </dgm:t>
    </dgm:pt>
    <dgm:pt modelId="{8B9751A2-0669-465F-AC79-02BDAEF8F552}" type="sibTrans" cxnId="{7A7D0D73-6619-4874-8CAA-8762794893D6}">
      <dgm:prSet/>
      <dgm:spPr/>
      <dgm:t>
        <a:bodyPr/>
        <a:lstStyle/>
        <a:p>
          <a:endParaRPr lang="it-IT"/>
        </a:p>
      </dgm:t>
    </dgm:pt>
    <dgm:pt modelId="{E8607161-2AEC-4C92-90ED-2A242D9C3D38}">
      <dgm:prSet phldrT="[Testo]"/>
      <dgm:spPr/>
      <dgm:t>
        <a:bodyPr/>
        <a:lstStyle/>
        <a:p>
          <a:r>
            <a:rPr lang="it-IT" b="1" dirty="0" smtClean="0">
              <a:latin typeface="Constantia" panose="02030602050306030303" pitchFamily="18" charset="0"/>
            </a:rPr>
            <a:t>indirizzo PEC </a:t>
          </a:r>
          <a:r>
            <a:rPr lang="it-IT" b="1" dirty="0" smtClean="0">
              <a:solidFill>
                <a:srgbClr val="0A6F05"/>
              </a:solidFill>
              <a:latin typeface="Constantia" panose="02030602050306030303" pitchFamily="18" charset="0"/>
            </a:rPr>
            <a:t>destinatario</a:t>
          </a:r>
        </a:p>
        <a:p>
          <a:r>
            <a:rPr lang="it-IT" b="1" dirty="0" smtClean="0">
              <a:latin typeface="Constantia" panose="02030602050306030303" pitchFamily="18" charset="0"/>
            </a:rPr>
            <a:t>risultante da pubblici elenchi</a:t>
          </a:r>
          <a:endParaRPr lang="it-IT" i="1" dirty="0">
            <a:latin typeface="Constantia" panose="02030602050306030303" pitchFamily="18" charset="0"/>
          </a:endParaRPr>
        </a:p>
      </dgm:t>
    </dgm:pt>
    <dgm:pt modelId="{B54CB8DF-3853-4B23-A1AB-3CE614C6CBED}" type="parTrans" cxnId="{3D6FA755-6211-4487-A82E-BB516C182BCD}">
      <dgm:prSet/>
      <dgm:spPr/>
      <dgm:t>
        <a:bodyPr/>
        <a:lstStyle/>
        <a:p>
          <a:endParaRPr lang="it-IT"/>
        </a:p>
      </dgm:t>
    </dgm:pt>
    <dgm:pt modelId="{F2D33CC8-00D9-4F8D-AE40-6CA970F21643}" type="sibTrans" cxnId="{3D6FA755-6211-4487-A82E-BB516C182BCD}">
      <dgm:prSet/>
      <dgm:spPr/>
      <dgm:t>
        <a:bodyPr/>
        <a:lstStyle/>
        <a:p>
          <a:endParaRPr lang="it-IT"/>
        </a:p>
      </dgm:t>
    </dgm:pt>
    <dgm:pt modelId="{B18DACD3-E3E0-4A1D-B641-698621CA86C7}">
      <dgm:prSet phldrT="[Testo]" custT="1"/>
      <dgm:spPr/>
      <dgm:t>
        <a:bodyPr/>
        <a:lstStyle/>
        <a:p>
          <a:r>
            <a:rPr lang="it-IT" sz="2600" b="1" dirty="0" smtClean="0">
              <a:latin typeface="Constantia" panose="02030602050306030303" pitchFamily="18" charset="0"/>
            </a:rPr>
            <a:t>firma digitale</a:t>
          </a:r>
          <a:endParaRPr lang="it-IT" sz="2600" b="1" dirty="0">
            <a:latin typeface="Constantia" panose="02030602050306030303" pitchFamily="18" charset="0"/>
          </a:endParaRPr>
        </a:p>
      </dgm:t>
    </dgm:pt>
    <dgm:pt modelId="{3E422B21-BE30-4C0E-AFDC-45607668553E}" type="parTrans" cxnId="{B7122EF7-42A2-4FDD-AE06-340579B86EE3}">
      <dgm:prSet/>
      <dgm:spPr/>
      <dgm:t>
        <a:bodyPr/>
        <a:lstStyle/>
        <a:p>
          <a:endParaRPr lang="it-IT"/>
        </a:p>
      </dgm:t>
    </dgm:pt>
    <dgm:pt modelId="{C555FDC3-8EAF-4657-8310-F2DB9D07AE5A}" type="sibTrans" cxnId="{B7122EF7-42A2-4FDD-AE06-340579B86EE3}">
      <dgm:prSet/>
      <dgm:spPr/>
      <dgm:t>
        <a:bodyPr/>
        <a:lstStyle/>
        <a:p>
          <a:endParaRPr lang="it-IT"/>
        </a:p>
      </dgm:t>
    </dgm:pt>
    <dgm:pt modelId="{C36A1549-DCA2-4676-B74F-A219A007E24B}">
      <dgm:prSet phldrT="[Testo]" custT="1"/>
      <dgm:spPr/>
      <dgm:t>
        <a:bodyPr/>
        <a:lstStyle/>
        <a:p>
          <a:r>
            <a:rPr lang="it-IT" sz="2400" b="1" dirty="0" smtClean="0">
              <a:latin typeface="Constantia" panose="02030602050306030303" pitchFamily="18" charset="0"/>
            </a:rPr>
            <a:t>procura</a:t>
          </a:r>
        </a:p>
        <a:p>
          <a:r>
            <a:rPr lang="it-IT" sz="2400" b="1" dirty="0" smtClean="0">
              <a:latin typeface="Constantia" panose="02030602050306030303" pitchFamily="18" charset="0"/>
            </a:rPr>
            <a:t>art. 83 </a:t>
          </a:r>
          <a:r>
            <a:rPr lang="it-IT" sz="2400" b="1" dirty="0" err="1" smtClean="0">
              <a:latin typeface="Constantia" panose="02030602050306030303" pitchFamily="18" charset="0"/>
            </a:rPr>
            <a:t>cpc</a:t>
          </a:r>
          <a:endParaRPr lang="it-IT" sz="2400" b="1" dirty="0" smtClean="0">
            <a:latin typeface="Constantia" panose="02030602050306030303" pitchFamily="18" charset="0"/>
          </a:endParaRPr>
        </a:p>
      </dgm:t>
    </dgm:pt>
    <dgm:pt modelId="{CF75ABCA-5FA1-4869-9A8F-58C964E38383}" type="parTrans" cxnId="{205C9606-2884-4806-A407-634A803C8583}">
      <dgm:prSet/>
      <dgm:spPr/>
      <dgm:t>
        <a:bodyPr/>
        <a:lstStyle/>
        <a:p>
          <a:endParaRPr lang="it-IT"/>
        </a:p>
      </dgm:t>
    </dgm:pt>
    <dgm:pt modelId="{FE792D18-7DDE-4764-B841-2D39B6AB9A9B}" type="sibTrans" cxnId="{205C9606-2884-4806-A407-634A803C8583}">
      <dgm:prSet/>
      <dgm:spPr/>
      <dgm:t>
        <a:bodyPr/>
        <a:lstStyle/>
        <a:p>
          <a:endParaRPr lang="it-IT"/>
        </a:p>
      </dgm:t>
    </dgm:pt>
    <dgm:pt modelId="{CFBBFE50-68F0-4B0E-A165-DEC29DA17B9A}" type="pres">
      <dgm:prSet presAssocID="{1C13DD88-6470-4509-9FAA-A72456C31D2A}" presName="composite" presStyleCnt="0">
        <dgm:presLayoutVars>
          <dgm:chMax val="1"/>
          <dgm:dir/>
          <dgm:resizeHandles val="exact"/>
        </dgm:presLayoutVars>
      </dgm:prSet>
      <dgm:spPr/>
      <dgm:t>
        <a:bodyPr/>
        <a:lstStyle/>
        <a:p>
          <a:endParaRPr lang="it-IT"/>
        </a:p>
      </dgm:t>
    </dgm:pt>
    <dgm:pt modelId="{F0B75D5D-E214-4E8F-B794-F790211E733A}" type="pres">
      <dgm:prSet presAssocID="{F02DBE39-50EB-4F36-900F-67BD39F7B401}" presName="roof" presStyleLbl="dkBgShp" presStyleIdx="0" presStyleCnt="2"/>
      <dgm:spPr/>
      <dgm:t>
        <a:bodyPr/>
        <a:lstStyle/>
        <a:p>
          <a:endParaRPr lang="it-IT"/>
        </a:p>
      </dgm:t>
    </dgm:pt>
    <dgm:pt modelId="{31BFFB48-4CA9-4A95-8722-6E6B8FA6F44D}" type="pres">
      <dgm:prSet presAssocID="{F02DBE39-50EB-4F36-900F-67BD39F7B401}" presName="pillars" presStyleCnt="0"/>
      <dgm:spPr/>
    </dgm:pt>
    <dgm:pt modelId="{B3C731A8-B6E4-4120-89AC-C1D52037CDB9}" type="pres">
      <dgm:prSet presAssocID="{F02DBE39-50EB-4F36-900F-67BD39F7B401}" presName="pillar1" presStyleLbl="node1" presStyleIdx="0" presStyleCnt="4">
        <dgm:presLayoutVars>
          <dgm:bulletEnabled val="1"/>
        </dgm:presLayoutVars>
      </dgm:prSet>
      <dgm:spPr/>
      <dgm:t>
        <a:bodyPr/>
        <a:lstStyle/>
        <a:p>
          <a:endParaRPr lang="it-IT"/>
        </a:p>
      </dgm:t>
    </dgm:pt>
    <dgm:pt modelId="{9A9DA008-61C0-484F-B73F-2E9C6F36DADF}" type="pres">
      <dgm:prSet presAssocID="{E8607161-2AEC-4C92-90ED-2A242D9C3D38}" presName="pillarX" presStyleLbl="node1" presStyleIdx="1" presStyleCnt="4">
        <dgm:presLayoutVars>
          <dgm:bulletEnabled val="1"/>
        </dgm:presLayoutVars>
      </dgm:prSet>
      <dgm:spPr/>
      <dgm:t>
        <a:bodyPr/>
        <a:lstStyle/>
        <a:p>
          <a:endParaRPr lang="it-IT"/>
        </a:p>
      </dgm:t>
    </dgm:pt>
    <dgm:pt modelId="{BC90E194-EA77-48FB-B1D1-1BC757A4A7D7}" type="pres">
      <dgm:prSet presAssocID="{B18DACD3-E3E0-4A1D-B641-698621CA86C7}" presName="pillarX" presStyleLbl="node1" presStyleIdx="2" presStyleCnt="4">
        <dgm:presLayoutVars>
          <dgm:bulletEnabled val="1"/>
        </dgm:presLayoutVars>
      </dgm:prSet>
      <dgm:spPr/>
      <dgm:t>
        <a:bodyPr/>
        <a:lstStyle/>
        <a:p>
          <a:endParaRPr lang="it-IT"/>
        </a:p>
      </dgm:t>
    </dgm:pt>
    <dgm:pt modelId="{80EC71C9-B4F6-463E-A043-6286749976C4}" type="pres">
      <dgm:prSet presAssocID="{C36A1549-DCA2-4676-B74F-A219A007E24B}" presName="pillarX" presStyleLbl="node1" presStyleIdx="3" presStyleCnt="4">
        <dgm:presLayoutVars>
          <dgm:bulletEnabled val="1"/>
        </dgm:presLayoutVars>
      </dgm:prSet>
      <dgm:spPr/>
      <dgm:t>
        <a:bodyPr/>
        <a:lstStyle/>
        <a:p>
          <a:endParaRPr lang="it-IT"/>
        </a:p>
      </dgm:t>
    </dgm:pt>
    <dgm:pt modelId="{6C3A4EBD-B68F-411E-BAF0-992CC2857C38}" type="pres">
      <dgm:prSet presAssocID="{F02DBE39-50EB-4F36-900F-67BD39F7B401}" presName="base" presStyleLbl="dkBgShp" presStyleIdx="1" presStyleCnt="2"/>
      <dgm:spPr>
        <a:solidFill>
          <a:srgbClr val="0A6F05"/>
        </a:solidFill>
      </dgm:spPr>
    </dgm:pt>
  </dgm:ptLst>
  <dgm:cxnLst>
    <dgm:cxn modelId="{7A7D0D73-6619-4874-8CAA-8762794893D6}" srcId="{F02DBE39-50EB-4F36-900F-67BD39F7B401}" destId="{826C16AA-D524-482C-9ABE-147656631B7F}" srcOrd="0" destOrd="0" parTransId="{17CD1BE3-FC1A-469F-B6F7-D29B3C0CC413}" sibTransId="{8B9751A2-0669-465F-AC79-02BDAEF8F552}"/>
    <dgm:cxn modelId="{41078A7C-A93E-4AB7-A211-45A923F882AB}" type="presOf" srcId="{1C13DD88-6470-4509-9FAA-A72456C31D2A}" destId="{CFBBFE50-68F0-4B0E-A165-DEC29DA17B9A}" srcOrd="0" destOrd="0" presId="urn:microsoft.com/office/officeart/2005/8/layout/hList3"/>
    <dgm:cxn modelId="{F569C329-C6D0-4A36-9C2B-2FEE2061217C}" type="presOf" srcId="{B18DACD3-E3E0-4A1D-B641-698621CA86C7}" destId="{BC90E194-EA77-48FB-B1D1-1BC757A4A7D7}" srcOrd="0" destOrd="0" presId="urn:microsoft.com/office/officeart/2005/8/layout/hList3"/>
    <dgm:cxn modelId="{0D88C17B-4EBE-4D2B-94C0-5ACB44285F8A}" type="presOf" srcId="{E8607161-2AEC-4C92-90ED-2A242D9C3D38}" destId="{9A9DA008-61C0-484F-B73F-2E9C6F36DADF}" srcOrd="0" destOrd="0" presId="urn:microsoft.com/office/officeart/2005/8/layout/hList3"/>
    <dgm:cxn modelId="{3D6FA755-6211-4487-A82E-BB516C182BCD}" srcId="{F02DBE39-50EB-4F36-900F-67BD39F7B401}" destId="{E8607161-2AEC-4C92-90ED-2A242D9C3D38}" srcOrd="1" destOrd="0" parTransId="{B54CB8DF-3853-4B23-A1AB-3CE614C6CBED}" sibTransId="{F2D33CC8-00D9-4F8D-AE40-6CA970F21643}"/>
    <dgm:cxn modelId="{B7122EF7-42A2-4FDD-AE06-340579B86EE3}" srcId="{F02DBE39-50EB-4F36-900F-67BD39F7B401}" destId="{B18DACD3-E3E0-4A1D-B641-698621CA86C7}" srcOrd="2" destOrd="0" parTransId="{3E422B21-BE30-4C0E-AFDC-45607668553E}" sibTransId="{C555FDC3-8EAF-4657-8310-F2DB9D07AE5A}"/>
    <dgm:cxn modelId="{72BE1D0D-DC4B-4397-8542-C2D8A9584A3F}" srcId="{1C13DD88-6470-4509-9FAA-A72456C31D2A}" destId="{F02DBE39-50EB-4F36-900F-67BD39F7B401}" srcOrd="0" destOrd="0" parTransId="{9190615C-F66D-442A-B0B5-B2A4C0A7525A}" sibTransId="{5BADF60C-C86E-4330-AB41-0EB3F1B6E4A1}"/>
    <dgm:cxn modelId="{5C41A492-DC6F-452E-A347-F8592D7B8E12}" type="presOf" srcId="{C36A1549-DCA2-4676-B74F-A219A007E24B}" destId="{80EC71C9-B4F6-463E-A043-6286749976C4}" srcOrd="0" destOrd="0" presId="urn:microsoft.com/office/officeart/2005/8/layout/hList3"/>
    <dgm:cxn modelId="{205C9606-2884-4806-A407-634A803C8583}" srcId="{F02DBE39-50EB-4F36-900F-67BD39F7B401}" destId="{C36A1549-DCA2-4676-B74F-A219A007E24B}" srcOrd="3" destOrd="0" parTransId="{CF75ABCA-5FA1-4869-9A8F-58C964E38383}" sibTransId="{FE792D18-7DDE-4764-B841-2D39B6AB9A9B}"/>
    <dgm:cxn modelId="{4BA17739-2817-4082-86CB-E75DCE54D5D9}" type="presOf" srcId="{F02DBE39-50EB-4F36-900F-67BD39F7B401}" destId="{F0B75D5D-E214-4E8F-B794-F790211E733A}" srcOrd="0" destOrd="0" presId="urn:microsoft.com/office/officeart/2005/8/layout/hList3"/>
    <dgm:cxn modelId="{B790A1D9-265C-45DD-9F00-8BEDC45F348A}" type="presOf" srcId="{826C16AA-D524-482C-9ABE-147656631B7F}" destId="{B3C731A8-B6E4-4120-89AC-C1D52037CDB9}" srcOrd="0" destOrd="0" presId="urn:microsoft.com/office/officeart/2005/8/layout/hList3"/>
    <dgm:cxn modelId="{114D8186-C7D9-42AA-99DD-1561757F1817}" type="presParOf" srcId="{CFBBFE50-68F0-4B0E-A165-DEC29DA17B9A}" destId="{F0B75D5D-E214-4E8F-B794-F790211E733A}" srcOrd="0" destOrd="0" presId="urn:microsoft.com/office/officeart/2005/8/layout/hList3"/>
    <dgm:cxn modelId="{C1B1416F-BFB3-419D-A6BB-BC0EB9BFD7B7}" type="presParOf" srcId="{CFBBFE50-68F0-4B0E-A165-DEC29DA17B9A}" destId="{31BFFB48-4CA9-4A95-8722-6E6B8FA6F44D}" srcOrd="1" destOrd="0" presId="urn:microsoft.com/office/officeart/2005/8/layout/hList3"/>
    <dgm:cxn modelId="{56F28431-B1A2-4FA9-B233-0ED1B9137BA6}" type="presParOf" srcId="{31BFFB48-4CA9-4A95-8722-6E6B8FA6F44D}" destId="{B3C731A8-B6E4-4120-89AC-C1D52037CDB9}" srcOrd="0" destOrd="0" presId="urn:microsoft.com/office/officeart/2005/8/layout/hList3"/>
    <dgm:cxn modelId="{05FC73D9-42E3-475F-92BA-680AEFDC65F0}" type="presParOf" srcId="{31BFFB48-4CA9-4A95-8722-6E6B8FA6F44D}" destId="{9A9DA008-61C0-484F-B73F-2E9C6F36DADF}" srcOrd="1" destOrd="0" presId="urn:microsoft.com/office/officeart/2005/8/layout/hList3"/>
    <dgm:cxn modelId="{489352BD-6B67-4902-BC79-26422C94AFA0}" type="presParOf" srcId="{31BFFB48-4CA9-4A95-8722-6E6B8FA6F44D}" destId="{BC90E194-EA77-48FB-B1D1-1BC757A4A7D7}" srcOrd="2" destOrd="0" presId="urn:microsoft.com/office/officeart/2005/8/layout/hList3"/>
    <dgm:cxn modelId="{D8854C6E-C565-4818-A833-17A9CF3DF50B}" type="presParOf" srcId="{31BFFB48-4CA9-4A95-8722-6E6B8FA6F44D}" destId="{80EC71C9-B4F6-463E-A043-6286749976C4}" srcOrd="3" destOrd="0" presId="urn:microsoft.com/office/officeart/2005/8/layout/hList3"/>
    <dgm:cxn modelId="{8217B5B7-3709-4DD8-9341-A64077F330C9}" type="presParOf" srcId="{CFBBFE50-68F0-4B0E-A165-DEC29DA17B9A}" destId="{6C3A4EBD-B68F-411E-BAF0-992CC2857C3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87BEB16-DFFD-4C22-A94C-8BB6D6770F4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it-IT"/>
        </a:p>
      </dgm:t>
    </dgm:pt>
    <dgm:pt modelId="{99BBA3F2-0998-409F-B043-59111D933FF8}">
      <dgm:prSet phldrT="[Testo]"/>
      <dgm:spPr>
        <a:solidFill>
          <a:srgbClr val="FF0000">
            <a:alpha val="50000"/>
          </a:srgbClr>
        </a:solidFill>
      </dgm:spPr>
      <dgm:t>
        <a:bodyPr/>
        <a:lstStyle/>
        <a:p>
          <a:r>
            <a:rPr lang="it-IT" dirty="0" smtClean="0">
              <a:latin typeface="Constantia" pitchFamily="18" charset="0"/>
            </a:rPr>
            <a:t>certificato</a:t>
          </a:r>
          <a:endParaRPr lang="it-IT" dirty="0">
            <a:latin typeface="Constantia" pitchFamily="18" charset="0"/>
          </a:endParaRPr>
        </a:p>
      </dgm:t>
    </dgm:pt>
    <dgm:pt modelId="{7D8051F1-FFEC-4877-BC8C-48CD2B6A07EB}" type="parTrans" cxnId="{AD1BC6EE-D571-4DE6-AE79-C798CF5B25D4}">
      <dgm:prSet/>
      <dgm:spPr/>
      <dgm:t>
        <a:bodyPr/>
        <a:lstStyle/>
        <a:p>
          <a:endParaRPr lang="it-IT">
            <a:latin typeface="Constantia" pitchFamily="18" charset="0"/>
          </a:endParaRPr>
        </a:p>
      </dgm:t>
    </dgm:pt>
    <dgm:pt modelId="{3D0FC2BC-84A5-42DE-88C8-D94BFD4BD0C8}" type="sibTrans" cxnId="{AD1BC6EE-D571-4DE6-AE79-C798CF5B25D4}">
      <dgm:prSet/>
      <dgm:spPr/>
      <dgm:t>
        <a:bodyPr/>
        <a:lstStyle/>
        <a:p>
          <a:endParaRPr lang="it-IT">
            <a:latin typeface="Constantia" pitchFamily="18" charset="0"/>
          </a:endParaRPr>
        </a:p>
      </dgm:t>
    </dgm:pt>
    <dgm:pt modelId="{9948ED6D-6253-4A8E-BC06-D3E6FB1761DA}">
      <dgm:prSet phldrT="[Testo]"/>
      <dgm:spPr>
        <a:solidFill>
          <a:srgbClr val="2FD137">
            <a:alpha val="50000"/>
          </a:srgbClr>
        </a:solidFill>
      </dgm:spPr>
      <dgm:t>
        <a:bodyPr/>
        <a:lstStyle/>
        <a:p>
          <a:r>
            <a:rPr lang="it-IT" dirty="0" smtClean="0">
              <a:latin typeface="Constantia" pitchFamily="18" charset="0"/>
            </a:rPr>
            <a:t>non</a:t>
          </a:r>
        </a:p>
        <a:p>
          <a:r>
            <a:rPr lang="it-IT" dirty="0" smtClean="0">
              <a:latin typeface="Constantia" pitchFamily="18" charset="0"/>
            </a:rPr>
            <a:t>scaduto</a:t>
          </a:r>
          <a:endParaRPr lang="it-IT" dirty="0">
            <a:latin typeface="Constantia" pitchFamily="18" charset="0"/>
          </a:endParaRPr>
        </a:p>
      </dgm:t>
    </dgm:pt>
    <dgm:pt modelId="{7B78D37C-0910-46B6-99E7-13033DB6C930}" type="parTrans" cxnId="{E86048E2-88E6-4120-9B41-01C04B9B33DE}">
      <dgm:prSet/>
      <dgm:spPr/>
      <dgm:t>
        <a:bodyPr/>
        <a:lstStyle/>
        <a:p>
          <a:endParaRPr lang="it-IT">
            <a:latin typeface="Constantia" pitchFamily="18" charset="0"/>
          </a:endParaRPr>
        </a:p>
      </dgm:t>
    </dgm:pt>
    <dgm:pt modelId="{A03D3502-4EEC-45EC-A360-9462B966334F}" type="sibTrans" cxnId="{E86048E2-88E6-4120-9B41-01C04B9B33DE}">
      <dgm:prSet/>
      <dgm:spPr/>
      <dgm:t>
        <a:bodyPr/>
        <a:lstStyle/>
        <a:p>
          <a:endParaRPr lang="it-IT">
            <a:latin typeface="Constantia" pitchFamily="18" charset="0"/>
          </a:endParaRPr>
        </a:p>
      </dgm:t>
    </dgm:pt>
    <dgm:pt modelId="{122D6247-C808-4A30-8634-71ECE5DBEB9A}">
      <dgm:prSet phldrT="[Testo]"/>
      <dgm:spPr>
        <a:solidFill>
          <a:srgbClr val="0070C0">
            <a:alpha val="50000"/>
          </a:srgbClr>
        </a:solidFill>
      </dgm:spPr>
      <dgm:t>
        <a:bodyPr/>
        <a:lstStyle/>
        <a:p>
          <a:r>
            <a:rPr lang="it-IT" dirty="0" smtClean="0">
              <a:latin typeface="Constantia" pitchFamily="18" charset="0"/>
            </a:rPr>
            <a:t>non</a:t>
          </a:r>
        </a:p>
        <a:p>
          <a:r>
            <a:rPr lang="it-IT" dirty="0" smtClean="0">
              <a:latin typeface="Constantia" pitchFamily="18" charset="0"/>
            </a:rPr>
            <a:t>sospeso</a:t>
          </a:r>
          <a:endParaRPr lang="it-IT" dirty="0">
            <a:latin typeface="Constantia" pitchFamily="18" charset="0"/>
          </a:endParaRPr>
        </a:p>
      </dgm:t>
    </dgm:pt>
    <dgm:pt modelId="{30EF648A-41A4-4ACA-AB78-3CBF142D8E1C}" type="parTrans" cxnId="{A0907756-07F0-417A-9B73-253A8D038C45}">
      <dgm:prSet/>
      <dgm:spPr/>
      <dgm:t>
        <a:bodyPr/>
        <a:lstStyle/>
        <a:p>
          <a:endParaRPr lang="it-IT">
            <a:latin typeface="Constantia" pitchFamily="18" charset="0"/>
          </a:endParaRPr>
        </a:p>
      </dgm:t>
    </dgm:pt>
    <dgm:pt modelId="{985E55E6-CB47-49F6-930B-B19C924EA19F}" type="sibTrans" cxnId="{A0907756-07F0-417A-9B73-253A8D038C45}">
      <dgm:prSet/>
      <dgm:spPr/>
      <dgm:t>
        <a:bodyPr/>
        <a:lstStyle/>
        <a:p>
          <a:endParaRPr lang="it-IT">
            <a:latin typeface="Constantia" pitchFamily="18" charset="0"/>
          </a:endParaRPr>
        </a:p>
      </dgm:t>
    </dgm:pt>
    <dgm:pt modelId="{BAABCF17-CE72-4D86-9042-2B65D45A8D21}">
      <dgm:prSet phldrT="[Testo]"/>
      <dgm:spPr>
        <a:solidFill>
          <a:srgbClr val="FFFF00">
            <a:alpha val="50000"/>
          </a:srgbClr>
        </a:solidFill>
      </dgm:spPr>
      <dgm:t>
        <a:bodyPr/>
        <a:lstStyle/>
        <a:p>
          <a:r>
            <a:rPr lang="it-IT" dirty="0" smtClean="0">
              <a:latin typeface="Constantia" pitchFamily="18" charset="0"/>
            </a:rPr>
            <a:t>non</a:t>
          </a:r>
        </a:p>
        <a:p>
          <a:r>
            <a:rPr lang="it-IT" dirty="0" smtClean="0">
              <a:latin typeface="Constantia" pitchFamily="18" charset="0"/>
            </a:rPr>
            <a:t>revocato</a:t>
          </a:r>
          <a:endParaRPr lang="it-IT" dirty="0">
            <a:latin typeface="Constantia" pitchFamily="18" charset="0"/>
          </a:endParaRPr>
        </a:p>
      </dgm:t>
    </dgm:pt>
    <dgm:pt modelId="{C11FF7AD-F396-47CE-AC35-3B8B4CCDA79D}" type="parTrans" cxnId="{AB7AC440-7517-40F4-886C-56E0A2A67570}">
      <dgm:prSet/>
      <dgm:spPr/>
      <dgm:t>
        <a:bodyPr/>
        <a:lstStyle/>
        <a:p>
          <a:endParaRPr lang="it-IT">
            <a:latin typeface="Constantia" pitchFamily="18" charset="0"/>
          </a:endParaRPr>
        </a:p>
      </dgm:t>
    </dgm:pt>
    <dgm:pt modelId="{31B9B5B4-98C2-4CAB-AB32-3AB446FE1747}" type="sibTrans" cxnId="{AB7AC440-7517-40F4-886C-56E0A2A67570}">
      <dgm:prSet/>
      <dgm:spPr/>
      <dgm:t>
        <a:bodyPr/>
        <a:lstStyle/>
        <a:p>
          <a:endParaRPr lang="it-IT">
            <a:latin typeface="Constantia" pitchFamily="18" charset="0"/>
          </a:endParaRPr>
        </a:p>
      </dgm:t>
    </dgm:pt>
    <dgm:pt modelId="{FA956B26-40BA-4C04-A393-F743982E68E3}" type="pres">
      <dgm:prSet presAssocID="{E87BEB16-DFFD-4C22-A94C-8BB6D6770F43}" presName="composite" presStyleCnt="0">
        <dgm:presLayoutVars>
          <dgm:chMax val="1"/>
          <dgm:dir/>
          <dgm:resizeHandles val="exact"/>
        </dgm:presLayoutVars>
      </dgm:prSet>
      <dgm:spPr/>
      <dgm:t>
        <a:bodyPr/>
        <a:lstStyle/>
        <a:p>
          <a:endParaRPr lang="it-IT"/>
        </a:p>
      </dgm:t>
    </dgm:pt>
    <dgm:pt modelId="{C94475DA-110D-41A2-ACDA-3BDBA109020E}" type="pres">
      <dgm:prSet presAssocID="{E87BEB16-DFFD-4C22-A94C-8BB6D6770F43}" presName="radial" presStyleCnt="0">
        <dgm:presLayoutVars>
          <dgm:animLvl val="ctr"/>
        </dgm:presLayoutVars>
      </dgm:prSet>
      <dgm:spPr/>
    </dgm:pt>
    <dgm:pt modelId="{87010438-1915-447F-8696-A2E74CA977E8}" type="pres">
      <dgm:prSet presAssocID="{99BBA3F2-0998-409F-B043-59111D933FF8}" presName="centerShape" presStyleLbl="vennNode1" presStyleIdx="0" presStyleCnt="4"/>
      <dgm:spPr/>
      <dgm:t>
        <a:bodyPr/>
        <a:lstStyle/>
        <a:p>
          <a:endParaRPr lang="it-IT"/>
        </a:p>
      </dgm:t>
    </dgm:pt>
    <dgm:pt modelId="{699CF2B8-D124-4DF5-AF58-8F6EB18DBECD}" type="pres">
      <dgm:prSet presAssocID="{9948ED6D-6253-4A8E-BC06-D3E6FB1761DA}" presName="node" presStyleLbl="vennNode1" presStyleIdx="1" presStyleCnt="4" custScaleX="170749" custScaleY="143429" custRadScaleRad="90609">
        <dgm:presLayoutVars>
          <dgm:bulletEnabled val="1"/>
        </dgm:presLayoutVars>
      </dgm:prSet>
      <dgm:spPr/>
      <dgm:t>
        <a:bodyPr/>
        <a:lstStyle/>
        <a:p>
          <a:endParaRPr lang="it-IT"/>
        </a:p>
      </dgm:t>
    </dgm:pt>
    <dgm:pt modelId="{80F04F6C-BC83-4305-9790-1B9BEB2051B2}" type="pres">
      <dgm:prSet presAssocID="{122D6247-C808-4A30-8634-71ECE5DBEB9A}" presName="node" presStyleLbl="vennNode1" presStyleIdx="2" presStyleCnt="4" custScaleX="136859" custScaleY="140015">
        <dgm:presLayoutVars>
          <dgm:bulletEnabled val="1"/>
        </dgm:presLayoutVars>
      </dgm:prSet>
      <dgm:spPr/>
      <dgm:t>
        <a:bodyPr/>
        <a:lstStyle/>
        <a:p>
          <a:endParaRPr lang="it-IT"/>
        </a:p>
      </dgm:t>
    </dgm:pt>
    <dgm:pt modelId="{FCDE7F07-9DFF-4988-8374-D537D6C9614D}" type="pres">
      <dgm:prSet presAssocID="{BAABCF17-CE72-4D86-9042-2B65D45A8D21}" presName="node" presStyleLbl="vennNode1" presStyleIdx="3" presStyleCnt="4" custScaleX="147705" custScaleY="131546">
        <dgm:presLayoutVars>
          <dgm:bulletEnabled val="1"/>
        </dgm:presLayoutVars>
      </dgm:prSet>
      <dgm:spPr/>
      <dgm:t>
        <a:bodyPr/>
        <a:lstStyle/>
        <a:p>
          <a:endParaRPr lang="it-IT"/>
        </a:p>
      </dgm:t>
    </dgm:pt>
  </dgm:ptLst>
  <dgm:cxnLst>
    <dgm:cxn modelId="{E86048E2-88E6-4120-9B41-01C04B9B33DE}" srcId="{99BBA3F2-0998-409F-B043-59111D933FF8}" destId="{9948ED6D-6253-4A8E-BC06-D3E6FB1761DA}" srcOrd="0" destOrd="0" parTransId="{7B78D37C-0910-46B6-99E7-13033DB6C930}" sibTransId="{A03D3502-4EEC-45EC-A360-9462B966334F}"/>
    <dgm:cxn modelId="{96446CA6-F537-463E-BCF2-95D84E9904AC}" type="presOf" srcId="{99BBA3F2-0998-409F-B043-59111D933FF8}" destId="{87010438-1915-447F-8696-A2E74CA977E8}" srcOrd="0" destOrd="0" presId="urn:microsoft.com/office/officeart/2005/8/layout/radial3"/>
    <dgm:cxn modelId="{83AF0675-B8D1-499D-BDF8-6172427D53DB}" type="presOf" srcId="{122D6247-C808-4A30-8634-71ECE5DBEB9A}" destId="{80F04F6C-BC83-4305-9790-1B9BEB2051B2}" srcOrd="0" destOrd="0" presId="urn:microsoft.com/office/officeart/2005/8/layout/radial3"/>
    <dgm:cxn modelId="{AB7AC440-7517-40F4-886C-56E0A2A67570}" srcId="{99BBA3F2-0998-409F-B043-59111D933FF8}" destId="{BAABCF17-CE72-4D86-9042-2B65D45A8D21}" srcOrd="2" destOrd="0" parTransId="{C11FF7AD-F396-47CE-AC35-3B8B4CCDA79D}" sibTransId="{31B9B5B4-98C2-4CAB-AB32-3AB446FE1747}"/>
    <dgm:cxn modelId="{AD1BC6EE-D571-4DE6-AE79-C798CF5B25D4}" srcId="{E87BEB16-DFFD-4C22-A94C-8BB6D6770F43}" destId="{99BBA3F2-0998-409F-B043-59111D933FF8}" srcOrd="0" destOrd="0" parTransId="{7D8051F1-FFEC-4877-BC8C-48CD2B6A07EB}" sibTransId="{3D0FC2BC-84A5-42DE-88C8-D94BFD4BD0C8}"/>
    <dgm:cxn modelId="{9156AA8E-BE3A-4F19-A5F1-373B89898B72}" type="presOf" srcId="{E87BEB16-DFFD-4C22-A94C-8BB6D6770F43}" destId="{FA956B26-40BA-4C04-A393-F743982E68E3}" srcOrd="0" destOrd="0" presId="urn:microsoft.com/office/officeart/2005/8/layout/radial3"/>
    <dgm:cxn modelId="{A1C819A6-43C2-44D2-94F2-96B065AC6294}" type="presOf" srcId="{BAABCF17-CE72-4D86-9042-2B65D45A8D21}" destId="{FCDE7F07-9DFF-4988-8374-D537D6C9614D}" srcOrd="0" destOrd="0" presId="urn:microsoft.com/office/officeart/2005/8/layout/radial3"/>
    <dgm:cxn modelId="{A0907756-07F0-417A-9B73-253A8D038C45}" srcId="{99BBA3F2-0998-409F-B043-59111D933FF8}" destId="{122D6247-C808-4A30-8634-71ECE5DBEB9A}" srcOrd="1" destOrd="0" parTransId="{30EF648A-41A4-4ACA-AB78-3CBF142D8E1C}" sibTransId="{985E55E6-CB47-49F6-930B-B19C924EA19F}"/>
    <dgm:cxn modelId="{3A8D3E59-67BD-462F-A411-9843184607EF}" type="presOf" srcId="{9948ED6D-6253-4A8E-BC06-D3E6FB1761DA}" destId="{699CF2B8-D124-4DF5-AF58-8F6EB18DBECD}" srcOrd="0" destOrd="0" presId="urn:microsoft.com/office/officeart/2005/8/layout/radial3"/>
    <dgm:cxn modelId="{94094D4D-E4AD-4C21-B832-5203049D3A0A}" type="presParOf" srcId="{FA956B26-40BA-4C04-A393-F743982E68E3}" destId="{C94475DA-110D-41A2-ACDA-3BDBA109020E}" srcOrd="0" destOrd="0" presId="urn:microsoft.com/office/officeart/2005/8/layout/radial3"/>
    <dgm:cxn modelId="{930B4104-8C9A-4B54-BF8E-A3255D4E3517}" type="presParOf" srcId="{C94475DA-110D-41A2-ACDA-3BDBA109020E}" destId="{87010438-1915-447F-8696-A2E74CA977E8}" srcOrd="0" destOrd="0" presId="urn:microsoft.com/office/officeart/2005/8/layout/radial3"/>
    <dgm:cxn modelId="{25864003-7271-40C6-A812-D415D21416F3}" type="presParOf" srcId="{C94475DA-110D-41A2-ACDA-3BDBA109020E}" destId="{699CF2B8-D124-4DF5-AF58-8F6EB18DBECD}" srcOrd="1" destOrd="0" presId="urn:microsoft.com/office/officeart/2005/8/layout/radial3"/>
    <dgm:cxn modelId="{A5FDFBB9-44C9-4D2B-9D34-E10F82895362}" type="presParOf" srcId="{C94475DA-110D-41A2-ACDA-3BDBA109020E}" destId="{80F04F6C-BC83-4305-9790-1B9BEB2051B2}" srcOrd="2" destOrd="0" presId="urn:microsoft.com/office/officeart/2005/8/layout/radial3"/>
    <dgm:cxn modelId="{CA318960-099A-431A-BB16-4E84E2E52106}" type="presParOf" srcId="{C94475DA-110D-41A2-ACDA-3BDBA109020E}" destId="{FCDE7F07-9DFF-4988-8374-D537D6C9614D}"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75D5D-E214-4E8F-B794-F790211E733A}">
      <dsp:nvSpPr>
        <dsp:cNvPr id="0" name=""/>
        <dsp:cNvSpPr/>
      </dsp:nvSpPr>
      <dsp:spPr>
        <a:xfrm>
          <a:off x="0" y="0"/>
          <a:ext cx="9144000" cy="1676772"/>
        </a:xfrm>
        <a:prstGeom prst="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it-IT" sz="6500" kern="1200" dirty="0" smtClean="0">
              <a:latin typeface="Constantia" pitchFamily="18" charset="0"/>
            </a:rPr>
            <a:t>NON necessari</a:t>
          </a:r>
          <a:endParaRPr lang="it-IT" sz="6500" kern="1200" dirty="0">
            <a:latin typeface="Constantia" pitchFamily="18" charset="0"/>
          </a:endParaRPr>
        </a:p>
      </dsp:txBody>
      <dsp:txXfrm>
        <a:off x="0" y="0"/>
        <a:ext cx="9144000" cy="1676772"/>
      </dsp:txXfrm>
    </dsp:sp>
    <dsp:sp modelId="{B3C731A8-B6E4-4120-89AC-C1D52037CDB9}">
      <dsp:nvSpPr>
        <dsp:cNvPr id="0" name=""/>
        <dsp:cNvSpPr/>
      </dsp:nvSpPr>
      <dsp:spPr>
        <a:xfrm>
          <a:off x="4464" y="1676772"/>
          <a:ext cx="3045023" cy="352122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b="1" kern="1200" dirty="0" smtClean="0">
              <a:latin typeface="Constantia" pitchFamily="18" charset="0"/>
            </a:rPr>
            <a:t>Autorizzazione del Consiglio dell’Ordine</a:t>
          </a:r>
        </a:p>
        <a:p>
          <a:pPr lvl="0" algn="ctr" defTabSz="1244600">
            <a:lnSpc>
              <a:spcPct val="90000"/>
            </a:lnSpc>
            <a:spcBef>
              <a:spcPct val="0"/>
            </a:spcBef>
            <a:spcAft>
              <a:spcPct val="35000"/>
            </a:spcAft>
          </a:pPr>
          <a:r>
            <a:rPr lang="it-IT" sz="2400" i="1" kern="1200" dirty="0" smtClean="0">
              <a:latin typeface="Constantia" pitchFamily="18" charset="0"/>
            </a:rPr>
            <a:t>(art. 7)</a:t>
          </a:r>
          <a:endParaRPr lang="it-IT" sz="2400" i="1" kern="1200" dirty="0">
            <a:latin typeface="Constantia" pitchFamily="18" charset="0"/>
          </a:endParaRPr>
        </a:p>
      </dsp:txBody>
      <dsp:txXfrm>
        <a:off x="4464" y="1676772"/>
        <a:ext cx="3045023" cy="3521221"/>
      </dsp:txXfrm>
    </dsp:sp>
    <dsp:sp modelId="{9A9DA008-61C0-484F-B73F-2E9C6F36DADF}">
      <dsp:nvSpPr>
        <dsp:cNvPr id="0" name=""/>
        <dsp:cNvSpPr/>
      </dsp:nvSpPr>
      <dsp:spPr>
        <a:xfrm>
          <a:off x="3049488" y="1676772"/>
          <a:ext cx="3045023" cy="352122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b="1" kern="1200" dirty="0" smtClean="0">
              <a:latin typeface="Constantia" pitchFamily="18" charset="0"/>
            </a:rPr>
            <a:t>Annotazione su Registro cronologico</a:t>
          </a:r>
        </a:p>
        <a:p>
          <a:pPr lvl="0" algn="ctr" defTabSz="1244600">
            <a:lnSpc>
              <a:spcPct val="90000"/>
            </a:lnSpc>
            <a:spcBef>
              <a:spcPct val="0"/>
            </a:spcBef>
            <a:spcAft>
              <a:spcPct val="35000"/>
            </a:spcAft>
          </a:pPr>
          <a:r>
            <a:rPr lang="it-IT" sz="2400" i="1" kern="1200" dirty="0" smtClean="0">
              <a:latin typeface="Constantia" pitchFamily="18" charset="0"/>
            </a:rPr>
            <a:t>(art. 8)</a:t>
          </a:r>
          <a:endParaRPr lang="it-IT" sz="2400" i="1" kern="1200" dirty="0">
            <a:latin typeface="Constantia" pitchFamily="18" charset="0"/>
          </a:endParaRPr>
        </a:p>
      </dsp:txBody>
      <dsp:txXfrm>
        <a:off x="3049488" y="1676772"/>
        <a:ext cx="3045023" cy="3521221"/>
      </dsp:txXfrm>
    </dsp:sp>
    <dsp:sp modelId="{BC90E194-EA77-48FB-B1D1-1BC757A4A7D7}">
      <dsp:nvSpPr>
        <dsp:cNvPr id="0" name=""/>
        <dsp:cNvSpPr/>
      </dsp:nvSpPr>
      <dsp:spPr>
        <a:xfrm>
          <a:off x="6094511" y="1676772"/>
          <a:ext cx="3045023" cy="352122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b="1" kern="1200" dirty="0" smtClean="0">
              <a:latin typeface="Constantia" pitchFamily="18" charset="0"/>
            </a:rPr>
            <a:t>Marche da bollo</a:t>
          </a:r>
        </a:p>
        <a:p>
          <a:pPr lvl="0" algn="ctr" defTabSz="1244600">
            <a:lnSpc>
              <a:spcPct val="90000"/>
            </a:lnSpc>
            <a:spcBef>
              <a:spcPct val="0"/>
            </a:spcBef>
            <a:spcAft>
              <a:spcPct val="35000"/>
            </a:spcAft>
          </a:pPr>
          <a:endParaRPr lang="it-IT" sz="1600" i="1" kern="1200" dirty="0" smtClean="0">
            <a:latin typeface="Constantia" pitchFamily="18" charset="0"/>
          </a:endParaRPr>
        </a:p>
        <a:p>
          <a:pPr lvl="0" algn="ctr" defTabSz="1244600">
            <a:lnSpc>
              <a:spcPct val="90000"/>
            </a:lnSpc>
            <a:spcBef>
              <a:spcPct val="0"/>
            </a:spcBef>
            <a:spcAft>
              <a:spcPct val="35000"/>
            </a:spcAft>
          </a:pPr>
          <a:r>
            <a:rPr lang="it-IT" sz="2400" i="1" kern="1200" dirty="0" smtClean="0">
              <a:latin typeface="Constantia" pitchFamily="18" charset="0"/>
            </a:rPr>
            <a:t>(art. 10)</a:t>
          </a:r>
          <a:endParaRPr lang="it-IT" sz="2400" i="1" kern="1200" dirty="0">
            <a:latin typeface="Constantia" pitchFamily="18" charset="0"/>
          </a:endParaRPr>
        </a:p>
      </dsp:txBody>
      <dsp:txXfrm>
        <a:off x="6094511" y="1676772"/>
        <a:ext cx="3045023" cy="3521221"/>
      </dsp:txXfrm>
    </dsp:sp>
    <dsp:sp modelId="{6C3A4EBD-B68F-411E-BAF0-992CC2857C38}">
      <dsp:nvSpPr>
        <dsp:cNvPr id="0" name=""/>
        <dsp:cNvSpPr/>
      </dsp:nvSpPr>
      <dsp:spPr>
        <a:xfrm>
          <a:off x="0" y="5197993"/>
          <a:ext cx="9144000" cy="391246"/>
        </a:xfrm>
        <a:prstGeom prst="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75D5D-E214-4E8F-B794-F790211E733A}">
      <dsp:nvSpPr>
        <dsp:cNvPr id="0" name=""/>
        <dsp:cNvSpPr/>
      </dsp:nvSpPr>
      <dsp:spPr>
        <a:xfrm>
          <a:off x="0" y="0"/>
          <a:ext cx="9144000" cy="1676772"/>
        </a:xfrm>
        <a:prstGeom prst="rect">
          <a:avLst/>
        </a:prstGeom>
        <a:solidFill>
          <a:srgbClr val="0A6F0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it-IT" sz="6500" kern="1200" dirty="0" smtClean="0">
              <a:latin typeface="Constantia" pitchFamily="18" charset="0"/>
            </a:rPr>
            <a:t>necessari</a:t>
          </a:r>
          <a:endParaRPr lang="it-IT" sz="6500" kern="1200" dirty="0">
            <a:latin typeface="Constantia" pitchFamily="18" charset="0"/>
          </a:endParaRPr>
        </a:p>
      </dsp:txBody>
      <dsp:txXfrm>
        <a:off x="0" y="0"/>
        <a:ext cx="9144000" cy="1676772"/>
      </dsp:txXfrm>
    </dsp:sp>
    <dsp:sp modelId="{B3C731A8-B6E4-4120-89AC-C1D52037CDB9}">
      <dsp:nvSpPr>
        <dsp:cNvPr id="0" name=""/>
        <dsp:cNvSpPr/>
      </dsp:nvSpPr>
      <dsp:spPr>
        <a:xfrm>
          <a:off x="0" y="1676772"/>
          <a:ext cx="2286000" cy="352122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b="1" kern="1200" dirty="0" smtClean="0">
              <a:latin typeface="Constantia" panose="02030602050306030303" pitchFamily="18" charset="0"/>
            </a:rPr>
            <a:t>indirizzo PEC </a:t>
          </a:r>
          <a:r>
            <a:rPr lang="it-IT" sz="2800" b="1" kern="1200" dirty="0" smtClean="0">
              <a:solidFill>
                <a:srgbClr val="0A6F05"/>
              </a:solidFill>
              <a:effectLst>
                <a:outerShdw blurRad="38100" dist="38100" dir="2700000" algn="tl">
                  <a:srgbClr val="000000">
                    <a:alpha val="43137"/>
                  </a:srgbClr>
                </a:outerShdw>
              </a:effectLst>
              <a:latin typeface="Constantia" panose="02030602050306030303" pitchFamily="18" charset="0"/>
            </a:rPr>
            <a:t>mittente </a:t>
          </a:r>
        </a:p>
        <a:p>
          <a:pPr lvl="0" algn="ctr" defTabSz="1244600">
            <a:lnSpc>
              <a:spcPct val="90000"/>
            </a:lnSpc>
            <a:spcBef>
              <a:spcPct val="0"/>
            </a:spcBef>
            <a:spcAft>
              <a:spcPct val="35000"/>
            </a:spcAft>
          </a:pPr>
          <a:r>
            <a:rPr lang="it-IT" sz="2800" b="1" kern="1200" dirty="0" smtClean="0">
              <a:latin typeface="Constantia" panose="02030602050306030303" pitchFamily="18" charset="0"/>
            </a:rPr>
            <a:t>risultante da pubblici elenchi</a:t>
          </a:r>
          <a:endParaRPr lang="it-IT" sz="2800" i="1" kern="1200" dirty="0">
            <a:latin typeface="Constantia" panose="02030602050306030303" pitchFamily="18" charset="0"/>
          </a:endParaRPr>
        </a:p>
      </dsp:txBody>
      <dsp:txXfrm>
        <a:off x="0" y="1676772"/>
        <a:ext cx="2286000" cy="3521221"/>
      </dsp:txXfrm>
    </dsp:sp>
    <dsp:sp modelId="{9A9DA008-61C0-484F-B73F-2E9C6F36DADF}">
      <dsp:nvSpPr>
        <dsp:cNvPr id="0" name=""/>
        <dsp:cNvSpPr/>
      </dsp:nvSpPr>
      <dsp:spPr>
        <a:xfrm>
          <a:off x="2286000" y="1676772"/>
          <a:ext cx="2286000" cy="352122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b="1" kern="1200" dirty="0" smtClean="0">
              <a:latin typeface="Constantia" panose="02030602050306030303" pitchFamily="18" charset="0"/>
            </a:rPr>
            <a:t>indirizzo PEC </a:t>
          </a:r>
          <a:r>
            <a:rPr lang="it-IT" sz="2800" b="1" kern="1200" dirty="0" smtClean="0">
              <a:solidFill>
                <a:srgbClr val="0A6F05"/>
              </a:solidFill>
              <a:latin typeface="Constantia" panose="02030602050306030303" pitchFamily="18" charset="0"/>
            </a:rPr>
            <a:t>destinatario</a:t>
          </a:r>
        </a:p>
        <a:p>
          <a:pPr lvl="0" algn="ctr" defTabSz="1244600">
            <a:lnSpc>
              <a:spcPct val="90000"/>
            </a:lnSpc>
            <a:spcBef>
              <a:spcPct val="0"/>
            </a:spcBef>
            <a:spcAft>
              <a:spcPct val="35000"/>
            </a:spcAft>
          </a:pPr>
          <a:r>
            <a:rPr lang="it-IT" sz="2800" b="1" kern="1200" dirty="0" smtClean="0">
              <a:latin typeface="Constantia" panose="02030602050306030303" pitchFamily="18" charset="0"/>
            </a:rPr>
            <a:t>risultante da pubblici elenchi</a:t>
          </a:r>
          <a:endParaRPr lang="it-IT" sz="2800" i="1" kern="1200" dirty="0">
            <a:latin typeface="Constantia" panose="02030602050306030303" pitchFamily="18" charset="0"/>
          </a:endParaRPr>
        </a:p>
      </dsp:txBody>
      <dsp:txXfrm>
        <a:off x="2286000" y="1676772"/>
        <a:ext cx="2286000" cy="3521221"/>
      </dsp:txXfrm>
    </dsp:sp>
    <dsp:sp modelId="{BC90E194-EA77-48FB-B1D1-1BC757A4A7D7}">
      <dsp:nvSpPr>
        <dsp:cNvPr id="0" name=""/>
        <dsp:cNvSpPr/>
      </dsp:nvSpPr>
      <dsp:spPr>
        <a:xfrm>
          <a:off x="4572000" y="1676772"/>
          <a:ext cx="2286000" cy="352122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t-IT" sz="2600" b="1" kern="1200" dirty="0" smtClean="0">
              <a:latin typeface="Constantia" panose="02030602050306030303" pitchFamily="18" charset="0"/>
            </a:rPr>
            <a:t>firma digitale</a:t>
          </a:r>
          <a:endParaRPr lang="it-IT" sz="2600" b="1" kern="1200" dirty="0">
            <a:latin typeface="Constantia" panose="02030602050306030303" pitchFamily="18" charset="0"/>
          </a:endParaRPr>
        </a:p>
      </dsp:txBody>
      <dsp:txXfrm>
        <a:off x="4572000" y="1676772"/>
        <a:ext cx="2286000" cy="3521221"/>
      </dsp:txXfrm>
    </dsp:sp>
    <dsp:sp modelId="{80EC71C9-B4F6-463E-A043-6286749976C4}">
      <dsp:nvSpPr>
        <dsp:cNvPr id="0" name=""/>
        <dsp:cNvSpPr/>
      </dsp:nvSpPr>
      <dsp:spPr>
        <a:xfrm>
          <a:off x="6858000" y="1676772"/>
          <a:ext cx="2286000" cy="352122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b="1" kern="1200" dirty="0" smtClean="0">
              <a:latin typeface="Constantia" panose="02030602050306030303" pitchFamily="18" charset="0"/>
            </a:rPr>
            <a:t>procura</a:t>
          </a:r>
        </a:p>
        <a:p>
          <a:pPr lvl="0" algn="ctr" defTabSz="1066800">
            <a:lnSpc>
              <a:spcPct val="90000"/>
            </a:lnSpc>
            <a:spcBef>
              <a:spcPct val="0"/>
            </a:spcBef>
            <a:spcAft>
              <a:spcPct val="35000"/>
            </a:spcAft>
          </a:pPr>
          <a:r>
            <a:rPr lang="it-IT" sz="2400" b="1" kern="1200" dirty="0" smtClean="0">
              <a:latin typeface="Constantia" panose="02030602050306030303" pitchFamily="18" charset="0"/>
            </a:rPr>
            <a:t>art. 83 </a:t>
          </a:r>
          <a:r>
            <a:rPr lang="it-IT" sz="2400" b="1" kern="1200" dirty="0" err="1" smtClean="0">
              <a:latin typeface="Constantia" panose="02030602050306030303" pitchFamily="18" charset="0"/>
            </a:rPr>
            <a:t>cpc</a:t>
          </a:r>
          <a:endParaRPr lang="it-IT" sz="2400" b="1" kern="1200" dirty="0" smtClean="0">
            <a:latin typeface="Constantia" panose="02030602050306030303" pitchFamily="18" charset="0"/>
          </a:endParaRPr>
        </a:p>
      </dsp:txBody>
      <dsp:txXfrm>
        <a:off x="6858000" y="1676772"/>
        <a:ext cx="2286000" cy="3521221"/>
      </dsp:txXfrm>
    </dsp:sp>
    <dsp:sp modelId="{6C3A4EBD-B68F-411E-BAF0-992CC2857C38}">
      <dsp:nvSpPr>
        <dsp:cNvPr id="0" name=""/>
        <dsp:cNvSpPr/>
      </dsp:nvSpPr>
      <dsp:spPr>
        <a:xfrm>
          <a:off x="0" y="5197993"/>
          <a:ext cx="9144000" cy="391246"/>
        </a:xfrm>
        <a:prstGeom prst="rect">
          <a:avLst/>
        </a:prstGeom>
        <a:solidFill>
          <a:srgbClr val="0A6F0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10438-1915-447F-8696-A2E74CA977E8}">
      <dsp:nvSpPr>
        <dsp:cNvPr id="0" name=""/>
        <dsp:cNvSpPr/>
      </dsp:nvSpPr>
      <dsp:spPr>
        <a:xfrm>
          <a:off x="1833672" y="1200507"/>
          <a:ext cx="2496343" cy="2496343"/>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it-IT" sz="3000" kern="1200" dirty="0" smtClean="0">
              <a:latin typeface="Constantia" pitchFamily="18" charset="0"/>
            </a:rPr>
            <a:t>certificato</a:t>
          </a:r>
          <a:endParaRPr lang="it-IT" sz="3000" kern="1200" dirty="0">
            <a:latin typeface="Constantia" pitchFamily="18" charset="0"/>
          </a:endParaRPr>
        </a:p>
      </dsp:txBody>
      <dsp:txXfrm>
        <a:off x="2199253" y="1566088"/>
        <a:ext cx="1765181" cy="1765181"/>
      </dsp:txXfrm>
    </dsp:sp>
    <dsp:sp modelId="{699CF2B8-D124-4DF5-AF58-8F6EB18DBECD}">
      <dsp:nvSpPr>
        <dsp:cNvPr id="0" name=""/>
        <dsp:cNvSpPr/>
      </dsp:nvSpPr>
      <dsp:spPr>
        <a:xfrm>
          <a:off x="2016223" y="81973"/>
          <a:ext cx="2131240" cy="1790240"/>
        </a:xfrm>
        <a:prstGeom prst="ellipse">
          <a:avLst/>
        </a:prstGeom>
        <a:solidFill>
          <a:srgbClr val="2FD137">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it-IT" sz="2600" kern="1200" dirty="0" smtClean="0">
              <a:latin typeface="Constantia" pitchFamily="18" charset="0"/>
            </a:rPr>
            <a:t>non</a:t>
          </a:r>
        </a:p>
        <a:p>
          <a:pPr lvl="0" algn="ctr" defTabSz="1155700">
            <a:lnSpc>
              <a:spcPct val="90000"/>
            </a:lnSpc>
            <a:spcBef>
              <a:spcPct val="0"/>
            </a:spcBef>
            <a:spcAft>
              <a:spcPct val="35000"/>
            </a:spcAft>
          </a:pPr>
          <a:r>
            <a:rPr lang="it-IT" sz="2600" kern="1200" dirty="0" smtClean="0">
              <a:latin typeface="Constantia" pitchFamily="18" charset="0"/>
            </a:rPr>
            <a:t>scaduto</a:t>
          </a:r>
          <a:endParaRPr lang="it-IT" sz="2600" kern="1200" dirty="0">
            <a:latin typeface="Constantia" pitchFamily="18" charset="0"/>
          </a:endParaRPr>
        </a:p>
      </dsp:txBody>
      <dsp:txXfrm>
        <a:off x="2328336" y="344148"/>
        <a:ext cx="1507014" cy="1265890"/>
      </dsp:txXfrm>
    </dsp:sp>
    <dsp:sp modelId="{80F04F6C-BC83-4305-9790-1B9BEB2051B2}">
      <dsp:nvSpPr>
        <dsp:cNvPr id="0" name=""/>
        <dsp:cNvSpPr/>
      </dsp:nvSpPr>
      <dsp:spPr>
        <a:xfrm>
          <a:off x="3634242" y="2386917"/>
          <a:ext cx="1708235" cy="1747627"/>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it-IT" sz="2600" kern="1200" dirty="0" smtClean="0">
              <a:latin typeface="Constantia" pitchFamily="18" charset="0"/>
            </a:rPr>
            <a:t>non</a:t>
          </a:r>
        </a:p>
        <a:p>
          <a:pPr lvl="0" algn="ctr" defTabSz="1155700">
            <a:lnSpc>
              <a:spcPct val="90000"/>
            </a:lnSpc>
            <a:spcBef>
              <a:spcPct val="0"/>
            </a:spcBef>
            <a:spcAft>
              <a:spcPct val="35000"/>
            </a:spcAft>
          </a:pPr>
          <a:r>
            <a:rPr lang="it-IT" sz="2600" kern="1200" dirty="0" smtClean="0">
              <a:latin typeface="Constantia" pitchFamily="18" charset="0"/>
            </a:rPr>
            <a:t>sospeso</a:t>
          </a:r>
          <a:endParaRPr lang="it-IT" sz="2600" kern="1200" dirty="0">
            <a:latin typeface="Constantia" pitchFamily="18" charset="0"/>
          </a:endParaRPr>
        </a:p>
      </dsp:txBody>
      <dsp:txXfrm>
        <a:off x="3884407" y="2642851"/>
        <a:ext cx="1207905" cy="1235759"/>
      </dsp:txXfrm>
    </dsp:sp>
    <dsp:sp modelId="{FCDE7F07-9DFF-4988-8374-D537D6C9614D}">
      <dsp:nvSpPr>
        <dsp:cNvPr id="0" name=""/>
        <dsp:cNvSpPr/>
      </dsp:nvSpPr>
      <dsp:spPr>
        <a:xfrm>
          <a:off x="753521" y="2439771"/>
          <a:ext cx="1843612" cy="1641920"/>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it-IT" sz="2600" kern="1200" dirty="0" smtClean="0">
              <a:latin typeface="Constantia" pitchFamily="18" charset="0"/>
            </a:rPr>
            <a:t>non</a:t>
          </a:r>
        </a:p>
        <a:p>
          <a:pPr lvl="0" algn="ctr" defTabSz="1155700">
            <a:lnSpc>
              <a:spcPct val="90000"/>
            </a:lnSpc>
            <a:spcBef>
              <a:spcPct val="0"/>
            </a:spcBef>
            <a:spcAft>
              <a:spcPct val="35000"/>
            </a:spcAft>
          </a:pPr>
          <a:r>
            <a:rPr lang="it-IT" sz="2600" kern="1200" dirty="0" smtClean="0">
              <a:latin typeface="Constantia" pitchFamily="18" charset="0"/>
            </a:rPr>
            <a:t>revocato</a:t>
          </a:r>
          <a:endParaRPr lang="it-IT" sz="2600" kern="1200" dirty="0">
            <a:latin typeface="Constantia" pitchFamily="18" charset="0"/>
          </a:endParaRPr>
        </a:p>
      </dsp:txBody>
      <dsp:txXfrm>
        <a:off x="1023512" y="2680225"/>
        <a:ext cx="1303630" cy="1161012"/>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7D11415-434B-4176-BBBC-52B126A70F86}" type="datetimeFigureOut">
              <a:rPr lang="it-IT"/>
              <a:pPr>
                <a:defRPr/>
              </a:pPr>
              <a:t>24/04/2015</a:t>
            </a:fld>
            <a:endParaRPr lang="it-IT"/>
          </a:p>
        </p:txBody>
      </p:sp>
      <p:sp>
        <p:nvSpPr>
          <p:cNvPr id="4" name="Segnaposto piè di pagina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87C8655-2098-4D8D-94C4-BCB015708BE5}" type="slidenum">
              <a:rPr lang="it-IT"/>
              <a:pPr>
                <a:defRPr/>
              </a:pPr>
              <a:t>‹N›</a:t>
            </a:fld>
            <a:endParaRPr lang="it-IT"/>
          </a:p>
        </p:txBody>
      </p:sp>
    </p:spTree>
    <p:extLst>
      <p:ext uri="{BB962C8B-B14F-4D97-AF65-F5344CB8AC3E}">
        <p14:creationId xmlns:p14="http://schemas.microsoft.com/office/powerpoint/2010/main" val="171823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A37B4D63-87EC-4AB9-A07E-1F3AA0BCF2B7}" type="datetimeFigureOut">
              <a:rPr lang="it-IT" smtClean="0"/>
              <a:pPr/>
              <a:t>24/04/2015</a:t>
            </a:fld>
            <a:endParaRPr lang="it-IT"/>
          </a:p>
        </p:txBody>
      </p:sp>
      <p:sp>
        <p:nvSpPr>
          <p:cNvPr id="4" name="Segnaposto immagine diapositiva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EB6F30D7-3FDF-4DCF-BBF9-56B5597AB507}" type="slidenum">
              <a:rPr lang="it-IT" smtClean="0"/>
              <a:pPr/>
              <a:t>‹N›</a:t>
            </a:fld>
            <a:endParaRPr lang="it-IT"/>
          </a:p>
        </p:txBody>
      </p:sp>
    </p:spTree>
    <p:extLst>
      <p:ext uri="{BB962C8B-B14F-4D97-AF65-F5344CB8AC3E}">
        <p14:creationId xmlns:p14="http://schemas.microsoft.com/office/powerpoint/2010/main" val="195466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B6F30D7-3FDF-4DCF-BBF9-56B5597AB507}" type="slidenum">
              <a:rPr lang="it-IT" smtClean="0"/>
              <a:pPr/>
              <a:t>1</a:t>
            </a:fld>
            <a:endParaRPr lang="it-IT"/>
          </a:p>
        </p:txBody>
      </p:sp>
    </p:spTree>
    <p:extLst>
      <p:ext uri="{BB962C8B-B14F-4D97-AF65-F5344CB8AC3E}">
        <p14:creationId xmlns:p14="http://schemas.microsoft.com/office/powerpoint/2010/main" val="2564423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Art. 23-bis Duplicati e copie informatiche di documenti informatici</a:t>
            </a:r>
          </a:p>
          <a:p>
            <a:r>
              <a:rPr lang="it-IT" dirty="0" smtClean="0"/>
              <a:t>1. I </a:t>
            </a:r>
            <a:r>
              <a:rPr lang="it-IT" b="1" dirty="0" smtClean="0"/>
              <a:t>duplicati</a:t>
            </a:r>
            <a:r>
              <a:rPr lang="it-IT" dirty="0" smtClean="0"/>
              <a:t> informatici hanno il medesimo valore giuridico, ad ogni effetto di legge, del documento informatico da cui sono tratti, se prodotti in conformità alle regole tecniche di cui all'articolo 71.</a:t>
            </a:r>
          </a:p>
          <a:p>
            <a:r>
              <a:rPr lang="it-IT" dirty="0" smtClean="0"/>
              <a:t>2. Le copie e gli estratti informatici del documento informatico, se prodotti in conformità alle vigenti regole tecniche di cui all'articolo 71, hanno la stessa efficacia probatoria dell'originale da cui sono tratte se la loro conformità all'originale, in tutti le sue componenti, è attestata da un pubblico ufficiale a ciò autorizzato o se la conformità non è espressamente disconosciuta. Resta fermo, ove previsto, l'obbligo di conservazione dell'originale informatico.</a:t>
            </a:r>
            <a:endParaRPr lang="it-IT" dirty="0"/>
          </a:p>
        </p:txBody>
      </p:sp>
      <p:sp>
        <p:nvSpPr>
          <p:cNvPr id="4" name="Segnaposto numero diapositiva 3"/>
          <p:cNvSpPr>
            <a:spLocks noGrp="1"/>
          </p:cNvSpPr>
          <p:nvPr>
            <p:ph type="sldNum" sz="quarter" idx="10"/>
          </p:nvPr>
        </p:nvSpPr>
        <p:spPr/>
        <p:txBody>
          <a:bodyPr/>
          <a:lstStyle/>
          <a:p>
            <a:fld id="{EB6F30D7-3FDF-4DCF-BBF9-56B5597AB507}" type="slidenum">
              <a:rPr lang="it-IT" smtClean="0"/>
              <a:pPr/>
              <a:t>25</a:t>
            </a:fld>
            <a:endParaRPr lang="it-IT"/>
          </a:p>
        </p:txBody>
      </p:sp>
    </p:spTree>
    <p:extLst>
      <p:ext uri="{BB962C8B-B14F-4D97-AF65-F5344CB8AC3E}">
        <p14:creationId xmlns:p14="http://schemas.microsoft.com/office/powerpoint/2010/main" val="302655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Art. 23-bis Duplicati e copie informatiche di documenti informatici</a:t>
            </a:r>
          </a:p>
          <a:p>
            <a:r>
              <a:rPr lang="it-IT" dirty="0" smtClean="0"/>
              <a:t>1. I duplicati informatici hanno il medesimo valore giuridico, ad ogni effetto di legge, del documento informatico da cui sono tratti, se prodotti in conformità alle regole tecniche di cui all'articolo 71.</a:t>
            </a:r>
          </a:p>
          <a:p>
            <a:r>
              <a:rPr lang="it-IT" dirty="0" smtClean="0"/>
              <a:t>2. Le </a:t>
            </a:r>
            <a:r>
              <a:rPr lang="it-IT" b="1" dirty="0" smtClean="0"/>
              <a:t>copie</a:t>
            </a:r>
            <a:r>
              <a:rPr lang="it-IT" dirty="0" smtClean="0"/>
              <a:t> e gli estratti informatici del documento informatico, se prodotti in conformità alle vigenti regole tecniche di cui all'articolo 71, hanno la stessa efficacia probatoria dell'originale da cui sono tratte se la loro conformità all'originale, in tutti le sue componenti, è attestata da un pubblico ufficiale a ciò autorizzato o se la conformità non è espressamente disconosciuta. Resta fermo, ove previsto, l'obbligo di conservazione dell'originale informatico.</a:t>
            </a:r>
          </a:p>
          <a:p>
            <a:endParaRPr lang="it-IT" dirty="0"/>
          </a:p>
        </p:txBody>
      </p:sp>
      <p:sp>
        <p:nvSpPr>
          <p:cNvPr id="4" name="Segnaposto numero diapositiva 3"/>
          <p:cNvSpPr>
            <a:spLocks noGrp="1"/>
          </p:cNvSpPr>
          <p:nvPr>
            <p:ph type="sldNum" sz="quarter" idx="10"/>
          </p:nvPr>
        </p:nvSpPr>
        <p:spPr/>
        <p:txBody>
          <a:bodyPr/>
          <a:lstStyle/>
          <a:p>
            <a:fld id="{EB6F30D7-3FDF-4DCF-BBF9-56B5597AB507}" type="slidenum">
              <a:rPr lang="it-IT" smtClean="0"/>
              <a:pPr/>
              <a:t>26</a:t>
            </a:fld>
            <a:endParaRPr lang="it-IT"/>
          </a:p>
        </p:txBody>
      </p:sp>
    </p:spTree>
    <p:extLst>
      <p:ext uri="{BB962C8B-B14F-4D97-AF65-F5344CB8AC3E}">
        <p14:creationId xmlns:p14="http://schemas.microsoft.com/office/powerpoint/2010/main" val="109150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effectLst>
                  <a:outerShdw blurRad="38100" dist="38100" dir="2700000" algn="tl">
                    <a:srgbClr val="000000">
                      <a:alpha val="43137"/>
                    </a:srgbClr>
                  </a:outerShdw>
                </a:effectLst>
                <a:latin typeface="Courier New" pitchFamily="49" charset="0"/>
                <a:cs typeface="Courier New" pitchFamily="49" charset="0"/>
              </a:rPr>
              <a:t>art. 3 bis </a:t>
            </a:r>
          </a:p>
          <a:p>
            <a:pPr algn="just" rtl="0"/>
            <a:r>
              <a:rPr lang="it-IT" kern="1200" baseline="0" dirty="0" smtClean="0">
                <a:solidFill>
                  <a:srgbClr val="000000"/>
                </a:solidFill>
                <a:latin typeface="Courier New"/>
              </a:rPr>
              <a:t>L'avvocato redige la </a:t>
            </a:r>
            <a:r>
              <a:rPr lang="it-IT" kern="1200" baseline="0" dirty="0" smtClean="0">
                <a:solidFill>
                  <a:srgbClr val="FFC000"/>
                </a:solidFill>
                <a:latin typeface="Courier New"/>
              </a:rPr>
              <a:t>relazione di notificazione </a:t>
            </a:r>
            <a:r>
              <a:rPr lang="it-IT" kern="1200" baseline="0" dirty="0" smtClean="0">
                <a:solidFill>
                  <a:srgbClr val="000000"/>
                </a:solidFill>
                <a:latin typeface="Courier New"/>
              </a:rPr>
              <a:t>su </a:t>
            </a:r>
            <a:r>
              <a:rPr lang="it-IT" b="1" kern="1200" baseline="0" dirty="0" smtClean="0">
                <a:solidFill>
                  <a:srgbClr val="FFC000"/>
                </a:solidFill>
                <a:latin typeface="Courier New"/>
              </a:rPr>
              <a:t>documento informatico separato</a:t>
            </a:r>
            <a:r>
              <a:rPr lang="it-IT" b="1" kern="1200" baseline="0" dirty="0" smtClean="0">
                <a:solidFill>
                  <a:srgbClr val="000000"/>
                </a:solidFill>
                <a:latin typeface="Courier New"/>
              </a:rPr>
              <a:t>, </a:t>
            </a:r>
            <a:r>
              <a:rPr lang="it-IT" b="1" kern="1200" baseline="0" dirty="0" smtClean="0">
                <a:solidFill>
                  <a:srgbClr val="FFC000"/>
                </a:solidFill>
                <a:latin typeface="Courier New"/>
              </a:rPr>
              <a:t>sottoscritto con firma digitale</a:t>
            </a:r>
            <a:r>
              <a:rPr lang="it-IT" b="1" kern="1200" baseline="0" dirty="0" smtClean="0">
                <a:solidFill>
                  <a:srgbClr val="000000"/>
                </a:solidFill>
                <a:latin typeface="Courier New"/>
              </a:rPr>
              <a:t> ed </a:t>
            </a:r>
            <a:r>
              <a:rPr lang="it-IT" b="1" kern="1200" baseline="0" dirty="0" smtClean="0">
                <a:solidFill>
                  <a:srgbClr val="FFC000"/>
                </a:solidFill>
                <a:latin typeface="Courier New"/>
              </a:rPr>
              <a:t>allegato</a:t>
            </a:r>
            <a:r>
              <a:rPr lang="it-IT" b="1" kern="1200" baseline="0" dirty="0" smtClean="0">
                <a:solidFill>
                  <a:srgbClr val="000000"/>
                </a:solidFill>
                <a:latin typeface="Courier New"/>
              </a:rPr>
              <a:t> al messaggio di posta elettronica certificata. La relazione deve contenere:</a:t>
            </a:r>
          </a:p>
          <a:p>
            <a:pPr algn="just" rtl="0"/>
            <a:r>
              <a:rPr lang="it-IT" kern="1200" baseline="0" dirty="0" smtClean="0">
                <a:solidFill>
                  <a:srgbClr val="000000"/>
                </a:solidFill>
                <a:latin typeface="Courier New"/>
              </a:rPr>
              <a:t>a) il nome, cognome ed il codice fiscale dell'avvocato </a:t>
            </a:r>
            <a:r>
              <a:rPr lang="it-IT" kern="1200" baseline="0" dirty="0" smtClean="0">
                <a:solidFill>
                  <a:srgbClr val="FFC000"/>
                </a:solidFill>
                <a:latin typeface="Courier New"/>
              </a:rPr>
              <a:t>notificante</a:t>
            </a:r>
            <a:r>
              <a:rPr lang="it-IT" kern="1200" baseline="0" dirty="0" smtClean="0">
                <a:solidFill>
                  <a:srgbClr val="000000"/>
                </a:solidFill>
                <a:latin typeface="Courier New"/>
              </a:rPr>
              <a:t>;</a:t>
            </a:r>
          </a:p>
          <a:p>
            <a:pPr algn="just" rtl="0"/>
            <a:r>
              <a:rPr lang="it-IT" kern="1200" baseline="0" dirty="0" smtClean="0">
                <a:solidFill>
                  <a:srgbClr val="000000"/>
                </a:solidFill>
                <a:latin typeface="Courier New"/>
              </a:rPr>
              <a:t>b) gli estremi del </a:t>
            </a:r>
            <a:r>
              <a:rPr lang="it-IT" kern="1200" baseline="0" dirty="0" smtClean="0">
                <a:solidFill>
                  <a:srgbClr val="FFC000"/>
                </a:solidFill>
                <a:latin typeface="Courier New"/>
              </a:rPr>
              <a:t>provvedimento </a:t>
            </a:r>
            <a:r>
              <a:rPr lang="it-IT" kern="1200" baseline="0" dirty="0" err="1" smtClean="0">
                <a:solidFill>
                  <a:srgbClr val="FFC000"/>
                </a:solidFill>
                <a:latin typeface="Courier New"/>
              </a:rPr>
              <a:t>autorizzativo</a:t>
            </a:r>
            <a:r>
              <a:rPr lang="it-IT" kern="1200" baseline="0" dirty="0" smtClean="0">
                <a:solidFill>
                  <a:srgbClr val="000000"/>
                </a:solidFill>
                <a:latin typeface="Courier New"/>
              </a:rPr>
              <a:t> del consiglio dell'ordine nel cui albo è iscritto;</a:t>
            </a:r>
          </a:p>
          <a:p>
            <a:pPr algn="just" rtl="0"/>
            <a:r>
              <a:rPr lang="it-IT" kern="1200" baseline="0" dirty="0" smtClean="0">
                <a:solidFill>
                  <a:srgbClr val="000000"/>
                </a:solidFill>
                <a:latin typeface="Courier New"/>
              </a:rPr>
              <a:t>c) il nome e cognome o la denominazione e ragione sociale ed il codice fiscale della </a:t>
            </a:r>
            <a:r>
              <a:rPr lang="it-IT" kern="1200" baseline="0" dirty="0" smtClean="0">
                <a:solidFill>
                  <a:srgbClr val="FFC000"/>
                </a:solidFill>
                <a:latin typeface="Courier New"/>
              </a:rPr>
              <a:t>parte</a:t>
            </a:r>
            <a:r>
              <a:rPr lang="it-IT" kern="1200" baseline="0" dirty="0" smtClean="0">
                <a:solidFill>
                  <a:srgbClr val="000000"/>
                </a:solidFill>
                <a:latin typeface="Courier New"/>
              </a:rPr>
              <a:t> che ha conferito la procura alle liti;</a:t>
            </a:r>
          </a:p>
          <a:p>
            <a:pPr algn="just" rtl="0"/>
            <a:r>
              <a:rPr lang="it-IT" kern="1200" baseline="0" dirty="0" smtClean="0">
                <a:solidFill>
                  <a:srgbClr val="000000"/>
                </a:solidFill>
                <a:latin typeface="Courier New"/>
              </a:rPr>
              <a:t>d) il nome e cognome o la denominazione e ragione sociale del </a:t>
            </a:r>
            <a:r>
              <a:rPr lang="it-IT" kern="1200" baseline="0" dirty="0" smtClean="0">
                <a:solidFill>
                  <a:srgbClr val="FFC000"/>
                </a:solidFill>
                <a:latin typeface="Courier New"/>
              </a:rPr>
              <a:t>destinatario</a:t>
            </a:r>
            <a:r>
              <a:rPr lang="it-IT" kern="1200" baseline="0" dirty="0" smtClean="0">
                <a:solidFill>
                  <a:srgbClr val="000000"/>
                </a:solidFill>
                <a:latin typeface="Courier New"/>
              </a:rPr>
              <a:t>;</a:t>
            </a:r>
          </a:p>
          <a:p>
            <a:pPr algn="just" rtl="0"/>
            <a:r>
              <a:rPr lang="it-IT" kern="1200" baseline="0" dirty="0" smtClean="0">
                <a:solidFill>
                  <a:srgbClr val="000000"/>
                </a:solidFill>
                <a:latin typeface="Courier New"/>
              </a:rPr>
              <a:t>e) l'indirizzo di </a:t>
            </a:r>
            <a:r>
              <a:rPr lang="it-IT" kern="1200" baseline="0" dirty="0" smtClean="0">
                <a:solidFill>
                  <a:srgbClr val="FFC000"/>
                </a:solidFill>
                <a:latin typeface="Courier New"/>
              </a:rPr>
              <a:t>posta elettronica certificata </a:t>
            </a:r>
            <a:r>
              <a:rPr lang="it-IT" kern="1200" baseline="0" dirty="0" smtClean="0">
                <a:solidFill>
                  <a:srgbClr val="000000"/>
                </a:solidFill>
                <a:latin typeface="Courier New"/>
              </a:rPr>
              <a:t>a cui l'atto viene notificato;</a:t>
            </a:r>
          </a:p>
          <a:p>
            <a:pPr algn="just" rtl="0"/>
            <a:r>
              <a:rPr lang="it-IT" kern="1200" baseline="0" dirty="0" smtClean="0">
                <a:solidFill>
                  <a:srgbClr val="000000"/>
                </a:solidFill>
                <a:latin typeface="Courier New"/>
              </a:rPr>
              <a:t>f) l'indicazione dell'</a:t>
            </a:r>
            <a:r>
              <a:rPr lang="it-IT" kern="1200" baseline="0" dirty="0" smtClean="0">
                <a:solidFill>
                  <a:srgbClr val="FFC000"/>
                </a:solidFill>
                <a:latin typeface="Courier New"/>
              </a:rPr>
              <a:t>elenco</a:t>
            </a:r>
            <a:r>
              <a:rPr lang="it-IT" kern="1200" baseline="0" dirty="0" smtClean="0">
                <a:solidFill>
                  <a:srgbClr val="000000"/>
                </a:solidFill>
                <a:latin typeface="Courier New"/>
              </a:rPr>
              <a:t> da cui il predetto indirizzo è stato estratto;</a:t>
            </a:r>
          </a:p>
          <a:p>
            <a:pPr algn="just" rtl="0"/>
            <a:r>
              <a:rPr lang="it-IT" kern="1200" baseline="0" dirty="0" smtClean="0">
                <a:solidFill>
                  <a:srgbClr val="000000"/>
                </a:solidFill>
                <a:latin typeface="Courier New"/>
              </a:rPr>
              <a:t>g) l'attestazione di </a:t>
            </a:r>
            <a:r>
              <a:rPr lang="it-IT" kern="1200" baseline="0" dirty="0" smtClean="0">
                <a:solidFill>
                  <a:srgbClr val="FFC000"/>
                </a:solidFill>
                <a:latin typeface="Courier New"/>
              </a:rPr>
              <a:t>conformità</a:t>
            </a:r>
            <a:r>
              <a:rPr lang="it-IT" kern="1200" baseline="0" dirty="0" smtClean="0">
                <a:solidFill>
                  <a:srgbClr val="000000"/>
                </a:solidFill>
                <a:latin typeface="Courier New"/>
              </a:rPr>
              <a:t> di cui al comma 2.</a:t>
            </a:r>
          </a:p>
          <a:p>
            <a:pPr algn="just" rtl="0">
              <a:buSzPts val="1800"/>
              <a:buFont typeface="Courier New"/>
              <a:buNone/>
            </a:pPr>
            <a:r>
              <a:rPr lang="it-IT" kern="1200" baseline="0" dirty="0" smtClean="0">
                <a:solidFill>
                  <a:srgbClr val="000000"/>
                </a:solidFill>
                <a:latin typeface="Courier New"/>
              </a:rPr>
              <a:t>Per le notificazioni effettuate in </a:t>
            </a:r>
            <a:r>
              <a:rPr lang="it-IT" b="1" kern="1200" baseline="0" dirty="0" smtClean="0">
                <a:solidFill>
                  <a:srgbClr val="FFC000"/>
                </a:solidFill>
                <a:latin typeface="Courier New"/>
              </a:rPr>
              <a:t>corso di procedimento</a:t>
            </a:r>
            <a:r>
              <a:rPr lang="it-IT" b="1" kern="1200" baseline="0" dirty="0" smtClean="0">
                <a:solidFill>
                  <a:srgbClr val="000000"/>
                </a:solidFill>
                <a:latin typeface="Courier New"/>
              </a:rPr>
              <a:t> deve, inoltre, essere indicato </a:t>
            </a:r>
          </a:p>
          <a:p>
            <a:pPr algn="just" rtl="0">
              <a:buSzPts val="1800"/>
              <a:buFontTx/>
              <a:buChar char="-"/>
            </a:pPr>
            <a:r>
              <a:rPr lang="it-IT" kern="1200" baseline="0" dirty="0" smtClean="0">
                <a:solidFill>
                  <a:srgbClr val="000000"/>
                </a:solidFill>
                <a:latin typeface="Courier New"/>
              </a:rPr>
              <a:t>l'</a:t>
            </a:r>
            <a:r>
              <a:rPr lang="it-IT" b="1" kern="1200" baseline="0" dirty="0" smtClean="0">
                <a:solidFill>
                  <a:srgbClr val="FFC000"/>
                </a:solidFill>
                <a:latin typeface="Courier New"/>
              </a:rPr>
              <a:t>ufficio</a:t>
            </a:r>
            <a:r>
              <a:rPr lang="it-IT" b="1" kern="1200" baseline="0" dirty="0" smtClean="0">
                <a:solidFill>
                  <a:srgbClr val="000000"/>
                </a:solidFill>
                <a:latin typeface="Courier New"/>
              </a:rPr>
              <a:t> </a:t>
            </a:r>
            <a:r>
              <a:rPr lang="it-IT" b="1" kern="1200" baseline="0" dirty="0" smtClean="0">
                <a:solidFill>
                  <a:srgbClr val="FFC000"/>
                </a:solidFill>
                <a:latin typeface="Courier New"/>
              </a:rPr>
              <a:t>giudiziario</a:t>
            </a:r>
            <a:r>
              <a:rPr lang="it-IT" b="1" kern="1200" baseline="0" dirty="0" smtClean="0">
                <a:solidFill>
                  <a:srgbClr val="000000"/>
                </a:solidFill>
                <a:latin typeface="Courier New"/>
              </a:rPr>
              <a:t>,</a:t>
            </a:r>
          </a:p>
          <a:p>
            <a:pPr algn="just" rtl="0">
              <a:buSzPts val="1800"/>
              <a:buFontTx/>
              <a:buChar char="-"/>
            </a:pPr>
            <a:r>
              <a:rPr lang="it-IT" b="1" kern="1200" baseline="0" dirty="0" smtClean="0">
                <a:solidFill>
                  <a:srgbClr val="000000"/>
                </a:solidFill>
                <a:latin typeface="Courier New"/>
              </a:rPr>
              <a:t> </a:t>
            </a:r>
            <a:r>
              <a:rPr lang="it-IT" kern="1200" baseline="0" dirty="0" smtClean="0">
                <a:solidFill>
                  <a:srgbClr val="000000"/>
                </a:solidFill>
                <a:latin typeface="Courier New"/>
              </a:rPr>
              <a:t>la </a:t>
            </a:r>
            <a:r>
              <a:rPr lang="it-IT" b="1" kern="1200" baseline="0" dirty="0" smtClean="0">
                <a:solidFill>
                  <a:srgbClr val="FFC000"/>
                </a:solidFill>
                <a:latin typeface="Courier New"/>
              </a:rPr>
              <a:t>sezione</a:t>
            </a:r>
            <a:r>
              <a:rPr lang="it-IT" b="1" kern="1200" baseline="0" dirty="0" smtClean="0">
                <a:solidFill>
                  <a:srgbClr val="000000"/>
                </a:solidFill>
                <a:latin typeface="Courier New"/>
              </a:rPr>
              <a:t>, </a:t>
            </a:r>
          </a:p>
          <a:p>
            <a:pPr algn="just" rtl="0">
              <a:buSzPts val="1800"/>
              <a:buFontTx/>
              <a:buChar char="-"/>
            </a:pPr>
            <a:r>
              <a:rPr lang="it-IT" b="1" kern="1200" baseline="0" dirty="0" smtClean="0">
                <a:solidFill>
                  <a:srgbClr val="000000"/>
                </a:solidFill>
                <a:latin typeface="Courier New"/>
              </a:rPr>
              <a:t> </a:t>
            </a:r>
            <a:r>
              <a:rPr lang="it-IT" kern="1200" baseline="0" dirty="0" smtClean="0">
                <a:solidFill>
                  <a:srgbClr val="000000"/>
                </a:solidFill>
                <a:latin typeface="Courier New"/>
              </a:rPr>
              <a:t>il </a:t>
            </a:r>
            <a:r>
              <a:rPr lang="it-IT" b="1" kern="1200" baseline="0" dirty="0" smtClean="0">
                <a:solidFill>
                  <a:srgbClr val="FFC000"/>
                </a:solidFill>
                <a:latin typeface="Courier New"/>
              </a:rPr>
              <a:t>numero e l'anno di ruolo</a:t>
            </a:r>
            <a:r>
              <a:rPr lang="it-IT" b="1" kern="1200" baseline="0" dirty="0" smtClean="0">
                <a:solidFill>
                  <a:srgbClr val="000000"/>
                </a:solidFill>
                <a:latin typeface="Courier New"/>
              </a:rPr>
              <a:t>.</a:t>
            </a:r>
          </a:p>
          <a:p>
            <a:pPr algn="just" rtl="0"/>
            <a:endParaRPr lang="it-IT" kern="1200" baseline="0" dirty="0" smtClean="0">
              <a:solidFill>
                <a:srgbClr val="000000"/>
              </a:solidFill>
              <a:latin typeface="Courier New"/>
            </a:endParaRPr>
          </a:p>
        </p:txBody>
      </p:sp>
      <p:sp>
        <p:nvSpPr>
          <p:cNvPr id="4" name="Segnaposto numero diapositiva 3"/>
          <p:cNvSpPr>
            <a:spLocks noGrp="1"/>
          </p:cNvSpPr>
          <p:nvPr>
            <p:ph type="sldNum" sz="quarter" idx="10"/>
          </p:nvPr>
        </p:nvSpPr>
        <p:spPr/>
        <p:txBody>
          <a:bodyPr/>
          <a:lstStyle/>
          <a:p>
            <a:fld id="{EB6F30D7-3FDF-4DCF-BBF9-56B5597AB507}" type="slidenum">
              <a:rPr lang="it-IT" smtClean="0"/>
              <a:pPr/>
              <a:t>28</a:t>
            </a:fld>
            <a:endParaRPr lang="it-IT"/>
          </a:p>
        </p:txBody>
      </p:sp>
    </p:spTree>
    <p:extLst>
      <p:ext uri="{BB962C8B-B14F-4D97-AF65-F5344CB8AC3E}">
        <p14:creationId xmlns:p14="http://schemas.microsoft.com/office/powerpoint/2010/main" val="176052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chemeClr val="accent1">
                    <a:lumMod val="40000"/>
                    <a:lumOff val="60000"/>
                  </a:schemeClr>
                </a:solidFill>
                <a:effectLst>
                  <a:outerShdw blurRad="38100" dist="38100" dir="2700000" algn="tl">
                    <a:srgbClr val="000000">
                      <a:alpha val="43137"/>
                    </a:srgbClr>
                  </a:outerShdw>
                </a:effectLst>
                <a:latin typeface="Courier New" pitchFamily="49" charset="0"/>
                <a:cs typeface="Courier New" pitchFamily="49" charset="0"/>
              </a:rPr>
              <a:t>L. 141 del 27 maggio 1997 &gt; 3° comma, 3 proposizione</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effectLst>
                  <a:outerShdw blurRad="38100" dist="38100" dir="2700000" algn="tl">
                    <a:srgbClr val="000000">
                      <a:alpha val="43137"/>
                    </a:srgbClr>
                  </a:outerShdw>
                </a:effectLst>
                <a:latin typeface="Courier New" pitchFamily="49" charset="0"/>
                <a:cs typeface="Courier New" pitchFamily="49" charset="0"/>
              </a:rPr>
              <a:t>La procura si considera apposta in calce anche se rilasciata su foglio separato che sia però </a:t>
            </a:r>
            <a:r>
              <a:rPr lang="it-IT"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rPr>
              <a:t>congiunto materialmente </a:t>
            </a:r>
            <a:r>
              <a:rPr lang="it-IT" dirty="0" smtClean="0">
                <a:effectLst>
                  <a:outerShdw blurRad="38100" dist="38100" dir="2700000" algn="tl">
                    <a:srgbClr val="000000">
                      <a:alpha val="43137"/>
                    </a:srgbClr>
                  </a:outerShdw>
                </a:effectLst>
                <a:latin typeface="Courier New" pitchFamily="49" charset="0"/>
                <a:cs typeface="Courier New" pitchFamily="49" charset="0"/>
              </a:rPr>
              <a:t>all'atto cui si riferisce …</a:t>
            </a:r>
          </a:p>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chemeClr val="accent1">
                    <a:lumMod val="40000"/>
                    <a:lumOff val="60000"/>
                  </a:schemeClr>
                </a:solidFill>
                <a:effectLst>
                  <a:outerShdw blurRad="38100" dist="38100" dir="2700000" algn="tl">
                    <a:srgbClr val="000000">
                      <a:alpha val="43137"/>
                    </a:srgbClr>
                  </a:outerShdw>
                </a:effectLst>
                <a:latin typeface="Courier New" pitchFamily="49" charset="0"/>
                <a:cs typeface="Courier New" pitchFamily="49" charset="0"/>
              </a:rPr>
              <a:t>L. 69 del 18 giugno 2009</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effectLst>
                  <a:outerShdw blurRad="38100" dist="38100" dir="2700000" algn="tl">
                    <a:srgbClr val="000000">
                      <a:alpha val="43137"/>
                    </a:srgbClr>
                  </a:outerShdw>
                </a:effectLst>
                <a:latin typeface="Courier New" pitchFamily="49" charset="0"/>
                <a:cs typeface="Courier New" pitchFamily="49" charset="0"/>
              </a:rPr>
              <a:t>… o su </a:t>
            </a:r>
            <a:r>
              <a:rPr lang="it-IT"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rPr>
              <a:t>documento informatico separato </a:t>
            </a:r>
            <a:r>
              <a:rPr lang="it-IT" dirty="0" smtClean="0">
                <a:effectLst>
                  <a:outerShdw blurRad="38100" dist="38100" dir="2700000" algn="tl">
                    <a:srgbClr val="000000">
                      <a:alpha val="43137"/>
                    </a:srgbClr>
                  </a:outerShdw>
                </a:effectLst>
                <a:latin typeface="Courier New" pitchFamily="49" charset="0"/>
                <a:cs typeface="Courier New" pitchFamily="49" charset="0"/>
              </a:rPr>
              <a:t>sottoscritto con firma digitale e </a:t>
            </a:r>
            <a:r>
              <a:rPr lang="it-IT"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rPr>
              <a:t>congiunto</a:t>
            </a:r>
            <a:r>
              <a:rPr lang="it-IT" dirty="0" smtClean="0">
                <a:effectLst>
                  <a:outerShdw blurRad="38100" dist="38100" dir="2700000" algn="tl">
                    <a:srgbClr val="000000">
                      <a:alpha val="43137"/>
                    </a:srgbClr>
                  </a:outerShdw>
                </a:effectLst>
                <a:latin typeface="Courier New" pitchFamily="49" charset="0"/>
                <a:cs typeface="Courier New" pitchFamily="49" charset="0"/>
              </a:rPr>
              <a:t> all'atto cui si riferisce mediante strumenti informatici, individuati con apposito </a:t>
            </a:r>
            <a:r>
              <a:rPr lang="it-IT"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rPr>
              <a:t>decreto del Ministero della giustizia</a:t>
            </a:r>
            <a:r>
              <a:rPr lang="it-IT" dirty="0" smtClean="0">
                <a:effectLst>
                  <a:outerShdw blurRad="38100" dist="38100" dir="2700000" algn="tl">
                    <a:srgbClr val="000000">
                      <a:alpha val="43137"/>
                    </a:srgbClr>
                  </a:outerShdw>
                </a:effectLst>
                <a:latin typeface="Courier New" pitchFamily="49" charset="0"/>
                <a:cs typeface="Courier New" pitchFamily="49" charset="0"/>
              </a:rPr>
              <a:t>. Se la procura alle liti è stata conferita su </a:t>
            </a:r>
            <a:r>
              <a:rPr lang="it-IT"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rPr>
              <a:t>supporto cartaceo</a:t>
            </a:r>
            <a:r>
              <a:rPr lang="it-IT" dirty="0" smtClean="0">
                <a:effectLst>
                  <a:outerShdw blurRad="38100" dist="38100" dir="2700000" algn="tl">
                    <a:srgbClr val="000000">
                      <a:alpha val="43137"/>
                    </a:srgbClr>
                  </a:outerShdw>
                </a:effectLst>
                <a:latin typeface="Courier New" pitchFamily="49" charset="0"/>
                <a:cs typeface="Courier New" pitchFamily="49" charset="0"/>
              </a:rPr>
              <a:t>, il difensore che si costituisce attraverso strumenti telematici ne trasmette la </a:t>
            </a:r>
            <a:r>
              <a:rPr lang="it-IT"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rPr>
              <a:t>copia informatica autenticata con firma digitale</a:t>
            </a:r>
            <a:r>
              <a:rPr lang="it-IT" dirty="0" smtClean="0">
                <a:effectLst>
                  <a:outerShdw blurRad="38100" dist="38100" dir="2700000" algn="tl">
                    <a:srgbClr val="000000">
                      <a:alpha val="43137"/>
                    </a:srgbClr>
                  </a:outerShdw>
                </a:effectLst>
                <a:latin typeface="Courier New" pitchFamily="49" charset="0"/>
                <a:cs typeface="Courier New" pitchFamily="49" charset="0"/>
              </a:rPr>
              <a:t>, nel </a:t>
            </a:r>
            <a:r>
              <a:rPr lang="it-IT"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rPr>
              <a:t>rispetto della normativa, anche regolamentare</a:t>
            </a:r>
            <a:r>
              <a:rPr lang="it-IT" dirty="0" smtClean="0">
                <a:effectLst>
                  <a:outerShdw blurRad="38100" dist="38100" dir="2700000" algn="tl">
                    <a:srgbClr val="000000">
                      <a:alpha val="43137"/>
                    </a:srgbClr>
                  </a:outerShdw>
                </a:effectLst>
                <a:latin typeface="Courier New" pitchFamily="49" charset="0"/>
                <a:cs typeface="Courier New" pitchFamily="49" charset="0"/>
              </a:rPr>
              <a:t>, concernente la sottoscrizione, la trasmissione e la ricezione dei documenti informatici e trasmessi in via telematica.</a:t>
            </a:r>
          </a:p>
          <a:p>
            <a:pPr marL="0" marR="0" indent="0" algn="just" defTabSz="914400" rtl="0" eaLnBrk="1" fontAlgn="auto" latinLnBrk="0" hangingPunct="1">
              <a:lnSpc>
                <a:spcPct val="100000"/>
              </a:lnSpc>
              <a:spcBef>
                <a:spcPts val="0"/>
              </a:spcBef>
              <a:spcAft>
                <a:spcPts val="0"/>
              </a:spcAft>
              <a:buClrTx/>
              <a:buSzTx/>
              <a:buFontTx/>
              <a:buNone/>
              <a:tabLst/>
              <a:defRPr/>
            </a:pPr>
            <a:endParaRPr lang="it-IT" sz="1200" b="1" dirty="0" smtClean="0">
              <a:effectLst>
                <a:outerShdw blurRad="38100" dist="38100" dir="2700000" algn="tl">
                  <a:srgbClr val="000000">
                    <a:alpha val="43137"/>
                  </a:srgbClr>
                </a:outerShdw>
              </a:effectLst>
              <a:latin typeface="Courier New" pitchFamily="49" charset="0"/>
              <a:cs typeface="Courier New" pitchFamily="49"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it-IT" sz="1200" b="1" dirty="0" smtClean="0">
                <a:effectLst>
                  <a:outerShdw blurRad="38100" dist="38100" dir="2700000" algn="tl">
                    <a:srgbClr val="000000">
                      <a:alpha val="43137"/>
                    </a:srgbClr>
                  </a:outerShdw>
                </a:effectLst>
                <a:latin typeface="Courier New" pitchFamily="49" charset="0"/>
                <a:cs typeface="Courier New" pitchFamily="49" charset="0"/>
              </a:rPr>
              <a:t>art. 18 delle Regole Tecniche DM 44/2011</a:t>
            </a:r>
          </a:p>
          <a:p>
            <a:pPr algn="just" rtl="0"/>
            <a:r>
              <a:rPr lang="it-IT" kern="1200" baseline="0" dirty="0" smtClean="0">
                <a:solidFill>
                  <a:srgbClr val="000000"/>
                </a:solidFill>
                <a:latin typeface="Courier New"/>
              </a:rPr>
              <a:t>La </a:t>
            </a:r>
            <a:r>
              <a:rPr lang="it-IT" b="1" kern="1200" baseline="0" dirty="0" smtClean="0">
                <a:solidFill>
                  <a:srgbClr val="FFC000"/>
                </a:solidFill>
                <a:latin typeface="Courier New"/>
              </a:rPr>
              <a:t>procura alle liti </a:t>
            </a:r>
            <a:r>
              <a:rPr lang="it-IT" b="1" kern="1200" baseline="0" dirty="0" smtClean="0">
                <a:solidFill>
                  <a:srgbClr val="000000"/>
                </a:solidFill>
                <a:latin typeface="Courier New"/>
              </a:rPr>
              <a:t>si considera apposta </a:t>
            </a:r>
            <a:r>
              <a:rPr lang="it-IT" b="1" kern="1200" baseline="0" dirty="0" smtClean="0">
                <a:solidFill>
                  <a:srgbClr val="FFC000"/>
                </a:solidFill>
                <a:latin typeface="Courier New"/>
              </a:rPr>
              <a:t>in calce</a:t>
            </a:r>
            <a:r>
              <a:rPr lang="it-IT" b="1" kern="1200" baseline="0" dirty="0" smtClean="0">
                <a:solidFill>
                  <a:srgbClr val="000000"/>
                </a:solidFill>
                <a:latin typeface="Courier New"/>
              </a:rPr>
              <a:t> all'atto cui si riferisce quando è rilasciata su </a:t>
            </a:r>
            <a:r>
              <a:rPr lang="it-IT" b="1" kern="1200" baseline="0" dirty="0" smtClean="0">
                <a:solidFill>
                  <a:srgbClr val="FFC000"/>
                </a:solidFill>
                <a:latin typeface="Courier New"/>
              </a:rPr>
              <a:t>documento informatico separato allegato </a:t>
            </a:r>
            <a:r>
              <a:rPr lang="it-IT" b="1" kern="1200" baseline="0" dirty="0" smtClean="0">
                <a:solidFill>
                  <a:srgbClr val="000000"/>
                </a:solidFill>
                <a:latin typeface="Courier New"/>
              </a:rPr>
              <a:t>al messaggio di posta elettronica certificata mediante il quale l'atto è notificato. </a:t>
            </a:r>
          </a:p>
          <a:p>
            <a:pPr algn="just" rtl="0"/>
            <a:r>
              <a:rPr lang="it-IT" kern="1200" baseline="0" dirty="0" smtClean="0">
                <a:solidFill>
                  <a:srgbClr val="000000"/>
                </a:solidFill>
                <a:latin typeface="Courier New"/>
              </a:rPr>
              <a:t>La disposizione di cui al periodo precedente si applica anche quando la procura alle liti è rilasciata su </a:t>
            </a:r>
            <a:r>
              <a:rPr lang="it-IT" b="1" kern="1200" baseline="0" dirty="0" smtClean="0">
                <a:solidFill>
                  <a:srgbClr val="FFC000"/>
                </a:solidFill>
                <a:latin typeface="Courier New"/>
              </a:rPr>
              <a:t>foglio separato del quale è estratta copia informatica, anche per immagine</a:t>
            </a:r>
            <a:r>
              <a:rPr lang="it-IT" b="1" kern="1200" baseline="0" dirty="0" smtClean="0">
                <a:solidFill>
                  <a:srgbClr val="000000"/>
                </a:solidFill>
                <a:latin typeface="Courier New"/>
              </a:rPr>
              <a:t>.</a:t>
            </a:r>
          </a:p>
          <a:p>
            <a:endParaRPr lang="it-IT" dirty="0"/>
          </a:p>
        </p:txBody>
      </p:sp>
      <p:sp>
        <p:nvSpPr>
          <p:cNvPr id="4" name="Segnaposto numero diapositiva 3"/>
          <p:cNvSpPr>
            <a:spLocks noGrp="1"/>
          </p:cNvSpPr>
          <p:nvPr>
            <p:ph type="sldNum" sz="quarter" idx="10"/>
          </p:nvPr>
        </p:nvSpPr>
        <p:spPr/>
        <p:txBody>
          <a:bodyPr/>
          <a:lstStyle/>
          <a:p>
            <a:fld id="{EB6F30D7-3FDF-4DCF-BBF9-56B5597AB507}" type="slidenum">
              <a:rPr lang="it-IT" smtClean="0"/>
              <a:pPr/>
              <a:t>30</a:t>
            </a:fld>
            <a:endParaRPr lang="it-IT"/>
          </a:p>
        </p:txBody>
      </p:sp>
    </p:spTree>
    <p:extLst>
      <p:ext uri="{BB962C8B-B14F-4D97-AF65-F5344CB8AC3E}">
        <p14:creationId xmlns:p14="http://schemas.microsoft.com/office/powerpoint/2010/main" val="147930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solidFill>
                  <a:schemeClr val="accent1">
                    <a:lumMod val="40000"/>
                    <a:lumOff val="60000"/>
                  </a:schemeClr>
                </a:solidFill>
                <a:effectLst>
                  <a:outerShdw blurRad="38100" dist="38100" dir="2700000" algn="tl">
                    <a:srgbClr val="000000">
                      <a:alpha val="43137"/>
                    </a:srgbClr>
                  </a:outerShdw>
                </a:effectLst>
                <a:latin typeface="Courier New" pitchFamily="49" charset="0"/>
                <a:cs typeface="Courier New" pitchFamily="49" charset="0"/>
              </a:rPr>
              <a:t>art. 3 bis L. 53/1994</a:t>
            </a:r>
          </a:p>
          <a:p>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La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notifica si perfeziona</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per il soggetto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notificante</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nel momento in cui viene generata la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ricevuta di accettazione</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prevista dall'articolo 6, comma 1, del decreto del Presidente della Repubblica 11 febbraio 2005, n. 68, e, per il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destinatario</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nel momento in cui viene generata la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ricevuta di avvenuta consegna</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prevista dall'articolo 6, comma 2, del decreto del Presidente della Repubblica 11 febbraio 2005, n. 68.</a:t>
            </a:r>
          </a:p>
          <a:p>
            <a:endParaRPr lang="it-IT" b="1" dirty="0" smtClean="0">
              <a:solidFill>
                <a:srgbClr val="D0FF44"/>
              </a:solidFill>
              <a:effectLst>
                <a:outerShdw blurRad="38100" dist="38100" dir="2700000" algn="tl">
                  <a:srgbClr val="000000"/>
                </a:outerShdw>
              </a:effectLst>
              <a:latin typeface="+mn-lt"/>
              <a:cs typeface="+mn-cs"/>
            </a:endParaRPr>
          </a:p>
          <a:p>
            <a:r>
              <a:rPr lang="it-IT" b="1" dirty="0" smtClean="0">
                <a:solidFill>
                  <a:srgbClr val="D0FF44"/>
                </a:solidFill>
                <a:effectLst>
                  <a:outerShdw blurRad="38100" dist="38100" dir="2700000" algn="tl">
                    <a:srgbClr val="000000"/>
                  </a:outerShdw>
                </a:effectLst>
                <a:latin typeface="+mn-lt"/>
                <a:cs typeface="+mn-cs"/>
              </a:rPr>
              <a:t>Principio di scissione del momento perfezionativo della notifica </a:t>
            </a:r>
            <a:r>
              <a:rPr lang="it-IT" dirty="0" smtClean="0">
                <a:solidFill>
                  <a:srgbClr val="D0FF44"/>
                </a:solidFill>
                <a:effectLst>
                  <a:outerShdw blurRad="38100" dist="38100" dir="2700000" algn="tl">
                    <a:srgbClr val="000000"/>
                  </a:outerShdw>
                </a:effectLst>
                <a:latin typeface="+mn-lt"/>
                <a:cs typeface="+mn-cs"/>
              </a:rPr>
              <a:t>C. Cost. 26 novembre 2002 n. 477</a:t>
            </a:r>
            <a:r>
              <a:rPr lang="it-IT" b="1" dirty="0" smtClean="0">
                <a:solidFill>
                  <a:srgbClr val="D0FF44"/>
                </a:solidFill>
                <a:effectLst>
                  <a:outerShdw blurRad="38100" dist="38100" dir="2700000" algn="tl">
                    <a:srgbClr val="000000"/>
                  </a:outerShdw>
                </a:effectLst>
                <a:latin typeface="+mn-lt"/>
                <a:cs typeface="+mn-cs"/>
              </a:rPr>
              <a:t> </a:t>
            </a:r>
            <a:r>
              <a:rPr lang="it-IT" dirty="0" smtClean="0">
                <a:latin typeface="+mn-lt"/>
                <a:cs typeface="+mn-cs"/>
              </a:rPr>
              <a:t> </a:t>
            </a:r>
          </a:p>
          <a:p>
            <a:endParaRPr lang="it-IT" dirty="0"/>
          </a:p>
        </p:txBody>
      </p:sp>
      <p:sp>
        <p:nvSpPr>
          <p:cNvPr id="4" name="Segnaposto numero diapositiva 3"/>
          <p:cNvSpPr>
            <a:spLocks noGrp="1"/>
          </p:cNvSpPr>
          <p:nvPr>
            <p:ph type="sldNum" sz="quarter" idx="10"/>
          </p:nvPr>
        </p:nvSpPr>
        <p:spPr/>
        <p:txBody>
          <a:bodyPr/>
          <a:lstStyle/>
          <a:p>
            <a:fld id="{EB6F30D7-3FDF-4DCF-BBF9-56B5597AB507}" type="slidenum">
              <a:rPr lang="it-IT" smtClean="0"/>
              <a:pPr/>
              <a:t>34</a:t>
            </a:fld>
            <a:endParaRPr lang="it-IT"/>
          </a:p>
        </p:txBody>
      </p:sp>
    </p:spTree>
    <p:extLst>
      <p:ext uri="{BB962C8B-B14F-4D97-AF65-F5344CB8AC3E}">
        <p14:creationId xmlns:p14="http://schemas.microsoft.com/office/powerpoint/2010/main" val="4232789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solidFill>
                  <a:schemeClr val="accent1">
                    <a:lumMod val="40000"/>
                    <a:lumOff val="60000"/>
                  </a:schemeClr>
                </a:solidFill>
                <a:effectLst>
                  <a:outerShdw blurRad="38100" dist="38100" dir="2700000" algn="tl">
                    <a:srgbClr val="000000">
                      <a:alpha val="43137"/>
                    </a:srgbClr>
                  </a:outerShdw>
                </a:effectLst>
                <a:latin typeface="Courier New" pitchFamily="49" charset="0"/>
                <a:cs typeface="Courier New" pitchFamily="49" charset="0"/>
              </a:rPr>
              <a:t>art. 18 delle Regole Tecniche DM 44/2011</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effectLst>
                  <a:outerShdw blurRad="38100" dist="38100" dir="2700000" algn="tl">
                    <a:srgbClr val="000000">
                      <a:alpha val="43137"/>
                    </a:srgbClr>
                  </a:outerShdw>
                </a:effectLst>
                <a:latin typeface="Courier New" pitchFamily="49" charset="0"/>
                <a:cs typeface="Courier New" pitchFamily="49" charset="0"/>
              </a:rPr>
              <a:t>La </a:t>
            </a:r>
            <a:r>
              <a:rPr lang="it-IT"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rPr>
              <a:t>ricevuta di avvenuta consegna </a:t>
            </a:r>
            <a:r>
              <a:rPr lang="it-IT" dirty="0" smtClean="0">
                <a:effectLst>
                  <a:outerShdw blurRad="38100" dist="38100" dir="2700000" algn="tl">
                    <a:srgbClr val="000000">
                      <a:alpha val="43137"/>
                    </a:srgbClr>
                  </a:outerShdw>
                </a:effectLst>
                <a:latin typeface="Courier New" pitchFamily="49" charset="0"/>
                <a:cs typeface="Courier New" pitchFamily="49" charset="0"/>
              </a:rPr>
              <a:t>prevista dall'articolo 3-bis III comma L. 53/1994 è quella </a:t>
            </a:r>
            <a:r>
              <a:rPr lang="it-IT"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rPr>
              <a:t>completa</a:t>
            </a:r>
            <a:r>
              <a:rPr lang="it-IT" dirty="0" smtClean="0">
                <a:effectLst>
                  <a:outerShdw blurRad="38100" dist="38100" dir="2700000" algn="tl">
                    <a:srgbClr val="000000">
                      <a:alpha val="43137"/>
                    </a:srgbClr>
                  </a:outerShdw>
                </a:effectLst>
                <a:latin typeface="Courier New" pitchFamily="49" charset="0"/>
                <a:cs typeface="Courier New" pitchFamily="49" charset="0"/>
              </a:rPr>
              <a:t>, di cui all'articolo 6 IV, DPR 68/2005.</a:t>
            </a:r>
            <a:endParaRPr lang="it-IT" dirty="0" smtClean="0"/>
          </a:p>
        </p:txBody>
      </p:sp>
      <p:sp>
        <p:nvSpPr>
          <p:cNvPr id="4" name="Segnaposto numero diapositiva 3"/>
          <p:cNvSpPr>
            <a:spLocks noGrp="1"/>
          </p:cNvSpPr>
          <p:nvPr>
            <p:ph type="sldNum" sz="quarter" idx="10"/>
          </p:nvPr>
        </p:nvSpPr>
        <p:spPr/>
        <p:txBody>
          <a:bodyPr/>
          <a:lstStyle/>
          <a:p>
            <a:fld id="{EB6F30D7-3FDF-4DCF-BBF9-56B5597AB507}" type="slidenum">
              <a:rPr lang="it-IT" smtClean="0"/>
              <a:pPr/>
              <a:t>35</a:t>
            </a:fld>
            <a:endParaRPr lang="it-IT"/>
          </a:p>
        </p:txBody>
      </p:sp>
    </p:spTree>
    <p:extLst>
      <p:ext uri="{BB962C8B-B14F-4D97-AF65-F5344CB8AC3E}">
        <p14:creationId xmlns:p14="http://schemas.microsoft.com/office/powerpoint/2010/main" val="2934478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Art. 23. D. </a:t>
            </a:r>
            <a:r>
              <a:rPr lang="it-IT" b="1" dirty="0" err="1" smtClean="0"/>
              <a:t>Lgs</a:t>
            </a:r>
            <a:r>
              <a:rPr lang="it-IT" b="1" dirty="0" smtClean="0"/>
              <a:t>. 82/2005 - Copie analogiche di documenti informatici</a:t>
            </a:r>
          </a:p>
          <a:p>
            <a:r>
              <a:rPr lang="it-IT" dirty="0" smtClean="0"/>
              <a:t>1. Le copie su supporto analogico di documento informatico, anche sottoscritto con firma elettronica avanzata, qualificata o digitale, hanno la stessa efficacia probatoria dell'originale da cui sono tratte se la loro conformità all'originale in tutte le sue componenti è attestata da un pubblico ufficiale a ciò autorizzato.</a:t>
            </a:r>
          </a:p>
          <a:p>
            <a:r>
              <a:rPr lang="it-IT" dirty="0" smtClean="0"/>
              <a:t>2. Le copie e gli estratti su supporto analogico del documento informatico, conformi alle vigenti regole tecniche, hanno la stessa efficacia probatoria dell'originale se la loto conformità non è espressamente disconosciuta. Resta fermo, ove previsto l'obbligo di conservazione dell'originale informatico.</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solidFill>
                  <a:schemeClr val="accent1">
                    <a:lumMod val="40000"/>
                    <a:lumOff val="60000"/>
                  </a:schemeClr>
                </a:solidFill>
                <a:effectLst>
                  <a:outerShdw blurRad="38100" dist="38100" dir="2700000" algn="tl">
                    <a:srgbClr val="000000">
                      <a:alpha val="43137"/>
                    </a:srgbClr>
                  </a:outerShdw>
                </a:effectLst>
                <a:latin typeface="Courier New" pitchFamily="49" charset="0"/>
                <a:cs typeface="Courier New" pitchFamily="49" charset="0"/>
              </a:rPr>
              <a:t>art. 19 bis specifiche tecniche</a:t>
            </a:r>
          </a:p>
          <a:p>
            <a:pPr marL="0" marR="0" indent="0" algn="l" defTabSz="914400" rtl="0" eaLnBrk="1" fontAlgn="auto" latinLnBrk="0" hangingPunct="1">
              <a:lnSpc>
                <a:spcPct val="100000"/>
              </a:lnSpc>
              <a:spcBef>
                <a:spcPts val="0"/>
              </a:spcBef>
              <a:spcAft>
                <a:spcPts val="0"/>
              </a:spcAft>
              <a:buClrTx/>
              <a:buSzTx/>
              <a:buFontTx/>
              <a:buNone/>
              <a:tabLst/>
              <a:defRPr/>
            </a:pP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La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trasmissione in via telematica </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all'ufficio giudiziario delle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ricevute</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previ­ste dall'articolo 3-bis, comma 3, della legge 21 gennaio 1994, n. 53, nonché della copia dell'</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atto notificato </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ai sensi dell'articolo 9, comma 1, della mede­sima legge, è effettuata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inserendo</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l'</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atto</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notificato all'interno della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busta</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te­lematica di cui all'art 14 e, come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allegati</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la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ricevuta</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di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accettazione</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e la ri­cevuta di avvenuta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consegna</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relativa ad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ogni destinatario </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della notificazio­ne; i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dati identificativi relativi </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alle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ricevute</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sono inseriti nel file </a:t>
            </a:r>
            <a:r>
              <a:rPr lang="it-IT" sz="1000" b="1" kern="1200" dirty="0" err="1"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DatiAtto.xml</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di cui all'articolo 12, comma 1, lettera e.</a:t>
            </a:r>
          </a:p>
          <a:p>
            <a:endParaRPr lang="it-IT" dirty="0"/>
          </a:p>
        </p:txBody>
      </p:sp>
      <p:sp>
        <p:nvSpPr>
          <p:cNvPr id="4" name="Segnaposto numero diapositiva 3"/>
          <p:cNvSpPr>
            <a:spLocks noGrp="1"/>
          </p:cNvSpPr>
          <p:nvPr>
            <p:ph type="sldNum" sz="quarter" idx="10"/>
          </p:nvPr>
        </p:nvSpPr>
        <p:spPr/>
        <p:txBody>
          <a:bodyPr/>
          <a:lstStyle/>
          <a:p>
            <a:fld id="{EB6F30D7-3FDF-4DCF-BBF9-56B5597AB507}" type="slidenum">
              <a:rPr lang="it-IT" smtClean="0"/>
              <a:pPr/>
              <a:t>36</a:t>
            </a:fld>
            <a:endParaRPr lang="it-IT"/>
          </a:p>
        </p:txBody>
      </p:sp>
    </p:spTree>
    <p:extLst>
      <p:ext uri="{BB962C8B-B14F-4D97-AF65-F5344CB8AC3E}">
        <p14:creationId xmlns:p14="http://schemas.microsoft.com/office/powerpoint/2010/main" val="107693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B6F30D7-3FDF-4DCF-BBF9-56B5597AB507}" type="slidenum">
              <a:rPr lang="it-IT" smtClean="0"/>
              <a:pPr/>
              <a:t>2</a:t>
            </a:fld>
            <a:endParaRPr lang="it-IT"/>
          </a:p>
        </p:txBody>
      </p:sp>
    </p:spTree>
    <p:extLst>
      <p:ext uri="{BB962C8B-B14F-4D97-AF65-F5344CB8AC3E}">
        <p14:creationId xmlns:p14="http://schemas.microsoft.com/office/powerpoint/2010/main" val="114073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6F30D7-3FDF-4DCF-BBF9-56B5597AB507}" type="slidenum">
              <a:rPr lang="it-IT" smtClean="0"/>
              <a:pPr/>
              <a:t>3</a:t>
            </a:fld>
            <a:endParaRPr lang="it-IT"/>
          </a:p>
        </p:txBody>
      </p:sp>
    </p:spTree>
    <p:extLst>
      <p:ext uri="{BB962C8B-B14F-4D97-AF65-F5344CB8AC3E}">
        <p14:creationId xmlns:p14="http://schemas.microsoft.com/office/powerpoint/2010/main" val="370770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fontAlgn="auto">
              <a:spcBef>
                <a:spcPts val="0"/>
              </a:spcBef>
              <a:spcAft>
                <a:spcPts val="0"/>
              </a:spcAft>
              <a:defRPr/>
            </a:pPr>
            <a:r>
              <a:rPr lang="it-IT" sz="1200" dirty="0" smtClean="0">
                <a:solidFill>
                  <a:schemeClr val="tx1"/>
                </a:solidFill>
                <a:latin typeface="Constantia" pitchFamily="18" charset="0"/>
                <a:cs typeface="+mn-cs"/>
              </a:rPr>
              <a:t>art. 6 bis CAD</a:t>
            </a:r>
          </a:p>
          <a:p>
            <a:pPr fontAlgn="auto">
              <a:spcBef>
                <a:spcPts val="0"/>
              </a:spcBef>
              <a:spcAft>
                <a:spcPts val="0"/>
              </a:spcAft>
              <a:defRPr/>
            </a:pPr>
            <a:r>
              <a:rPr lang="it-IT" sz="1200" dirty="0" smtClean="0">
                <a:solidFill>
                  <a:schemeClr val="tx1"/>
                </a:solidFill>
                <a:latin typeface="Constantia" pitchFamily="18" charset="0"/>
                <a:cs typeface="+mn-cs"/>
              </a:rPr>
              <a:t>solo comunicazioni tra cittadino e PA</a:t>
            </a:r>
          </a:p>
          <a:p>
            <a:pPr fontAlgn="auto">
              <a:spcBef>
                <a:spcPts val="0"/>
              </a:spcBef>
              <a:spcAft>
                <a:spcPts val="0"/>
              </a:spcAft>
              <a:defRPr/>
            </a:pPr>
            <a:r>
              <a:rPr lang="it-IT" sz="1200" dirty="0" smtClean="0">
                <a:solidFill>
                  <a:schemeClr val="tx1"/>
                </a:solidFill>
                <a:latin typeface="Constantia" pitchFamily="18" charset="0"/>
                <a:cs typeface="+mn-cs"/>
              </a:rPr>
              <a:t>@postacertificata.gov.it </a:t>
            </a:r>
          </a:p>
          <a:p>
            <a:endParaRPr lang="it-IT" dirty="0"/>
          </a:p>
        </p:txBody>
      </p:sp>
      <p:sp>
        <p:nvSpPr>
          <p:cNvPr id="4" name="Segnaposto numero diapositiva 3"/>
          <p:cNvSpPr>
            <a:spLocks noGrp="1"/>
          </p:cNvSpPr>
          <p:nvPr>
            <p:ph type="sldNum" sz="quarter" idx="10"/>
          </p:nvPr>
        </p:nvSpPr>
        <p:spPr/>
        <p:txBody>
          <a:bodyPr/>
          <a:lstStyle/>
          <a:p>
            <a:fld id="{EB6F30D7-3FDF-4DCF-BBF9-56B5597AB507}" type="slidenum">
              <a:rPr lang="it-IT" smtClean="0"/>
              <a:pPr/>
              <a:t>6</a:t>
            </a:fld>
            <a:endParaRPr lang="it-IT"/>
          </a:p>
        </p:txBody>
      </p:sp>
    </p:spTree>
    <p:extLst>
      <p:ext uri="{BB962C8B-B14F-4D97-AF65-F5344CB8AC3E}">
        <p14:creationId xmlns:p14="http://schemas.microsoft.com/office/powerpoint/2010/main" val="3386968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fontAlgn="auto">
              <a:spcBef>
                <a:spcPts val="0"/>
              </a:spcBef>
              <a:spcAft>
                <a:spcPts val="0"/>
              </a:spcAft>
              <a:defRPr/>
            </a:pPr>
            <a:r>
              <a:rPr lang="it-IT" sz="1200" dirty="0" smtClean="0">
                <a:solidFill>
                  <a:schemeClr val="tx1"/>
                </a:solidFill>
                <a:latin typeface="Constantia" pitchFamily="18" charset="0"/>
                <a:cs typeface="+mn-cs"/>
              </a:rPr>
              <a:t>art. 6 bis CAD</a:t>
            </a:r>
          </a:p>
          <a:p>
            <a:pPr fontAlgn="auto">
              <a:spcBef>
                <a:spcPts val="0"/>
              </a:spcBef>
              <a:spcAft>
                <a:spcPts val="0"/>
              </a:spcAft>
              <a:defRPr/>
            </a:pPr>
            <a:r>
              <a:rPr lang="it-IT" sz="1200" dirty="0" smtClean="0">
                <a:solidFill>
                  <a:schemeClr val="tx1"/>
                </a:solidFill>
                <a:latin typeface="Constantia" pitchFamily="18" charset="0"/>
                <a:cs typeface="+mn-cs"/>
              </a:rPr>
              <a:t>solo comunicazioni tra cittadino e PA</a:t>
            </a:r>
          </a:p>
          <a:p>
            <a:pPr fontAlgn="auto">
              <a:spcBef>
                <a:spcPts val="0"/>
              </a:spcBef>
              <a:spcAft>
                <a:spcPts val="0"/>
              </a:spcAft>
              <a:defRPr/>
            </a:pPr>
            <a:r>
              <a:rPr lang="it-IT" sz="1200" dirty="0" smtClean="0">
                <a:solidFill>
                  <a:schemeClr val="tx1"/>
                </a:solidFill>
                <a:latin typeface="Constantia" pitchFamily="18" charset="0"/>
                <a:cs typeface="+mn-cs"/>
              </a:rPr>
              <a:t>@postacertificata.gov.it </a:t>
            </a:r>
          </a:p>
          <a:p>
            <a:endParaRPr lang="it-IT" dirty="0"/>
          </a:p>
        </p:txBody>
      </p:sp>
      <p:sp>
        <p:nvSpPr>
          <p:cNvPr id="4" name="Segnaposto numero diapositiva 3"/>
          <p:cNvSpPr>
            <a:spLocks noGrp="1"/>
          </p:cNvSpPr>
          <p:nvPr>
            <p:ph type="sldNum" sz="quarter" idx="10"/>
          </p:nvPr>
        </p:nvSpPr>
        <p:spPr/>
        <p:txBody>
          <a:bodyPr/>
          <a:lstStyle/>
          <a:p>
            <a:fld id="{EB6F30D7-3FDF-4DCF-BBF9-56B5597AB507}" type="slidenum">
              <a:rPr lang="it-IT" smtClean="0"/>
              <a:pPr/>
              <a:t>7</a:t>
            </a:fld>
            <a:endParaRPr lang="it-IT"/>
          </a:p>
        </p:txBody>
      </p:sp>
    </p:spTree>
    <p:extLst>
      <p:ext uri="{BB962C8B-B14F-4D97-AF65-F5344CB8AC3E}">
        <p14:creationId xmlns:p14="http://schemas.microsoft.com/office/powerpoint/2010/main" val="338696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solidFill>
                  <a:schemeClr val="accent1">
                    <a:lumMod val="40000"/>
                    <a:lumOff val="60000"/>
                  </a:schemeClr>
                </a:solidFill>
                <a:effectLst>
                  <a:outerShdw blurRad="38100" dist="38100" dir="2700000" algn="tl">
                    <a:srgbClr val="000000">
                      <a:alpha val="43137"/>
                    </a:srgbClr>
                  </a:outerShdw>
                </a:effectLst>
                <a:latin typeface="Courier New" pitchFamily="49" charset="0"/>
                <a:cs typeface="Courier New" pitchFamily="49" charset="0"/>
              </a:rPr>
              <a:t>Art. 21. Documento informatico sottoscritto con firma elettronica </a:t>
            </a:r>
            <a:r>
              <a:rPr lang="it-IT" sz="1200"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rPr>
              <a:t>CAD</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Courier New" pitchFamily="49" charset="0"/>
                <a:cs typeface="Courier New" pitchFamily="49" charset="0"/>
              </a:rPr>
              <a:t>Il </a:t>
            </a:r>
            <a:r>
              <a:rPr lang="it-IT" sz="1200" b="1" dirty="0" smtClean="0">
                <a:solidFill>
                  <a:srgbClr val="FFC000"/>
                </a:solidFill>
                <a:latin typeface="Courier New" pitchFamily="49" charset="0"/>
                <a:cs typeface="Courier New" pitchFamily="49" charset="0"/>
              </a:rPr>
              <a:t>documento informatico sottoscritto con firma </a:t>
            </a:r>
            <a:r>
              <a:rPr lang="it-IT" sz="1200" dirty="0" smtClean="0">
                <a:latin typeface="Courier New" pitchFamily="49" charset="0"/>
                <a:cs typeface="Courier New" pitchFamily="49" charset="0"/>
              </a:rPr>
              <a:t>elettronica avanzata, qualificata o </a:t>
            </a:r>
            <a:r>
              <a:rPr lang="it-IT" sz="1200" b="1" dirty="0" smtClean="0">
                <a:solidFill>
                  <a:srgbClr val="FFC000"/>
                </a:solidFill>
                <a:latin typeface="Courier New" pitchFamily="49" charset="0"/>
                <a:cs typeface="Courier New" pitchFamily="49" charset="0"/>
              </a:rPr>
              <a:t>digitale</a:t>
            </a:r>
            <a:r>
              <a:rPr lang="it-IT" sz="1200" dirty="0" smtClean="0">
                <a:latin typeface="Courier New" pitchFamily="49" charset="0"/>
                <a:cs typeface="Courier New" pitchFamily="49" charset="0"/>
              </a:rPr>
              <a:t>, formato nel rispetto delle regole tecniche di cui all'articolo 20, comma 3, che garantiscano l'identificabilità dell'autore, l'integrità e l'</a:t>
            </a:r>
            <a:r>
              <a:rPr lang="it-IT" sz="1200" dirty="0" err="1" smtClean="0">
                <a:latin typeface="Courier New" pitchFamily="49" charset="0"/>
                <a:cs typeface="Courier New" pitchFamily="49" charset="0"/>
              </a:rPr>
              <a:t>immodificabilità</a:t>
            </a:r>
            <a:r>
              <a:rPr lang="it-IT" sz="1200" dirty="0" smtClean="0">
                <a:latin typeface="Courier New" pitchFamily="49" charset="0"/>
                <a:cs typeface="Courier New" pitchFamily="49" charset="0"/>
              </a:rPr>
              <a:t> del documento, ha l'</a:t>
            </a:r>
            <a:r>
              <a:rPr lang="it-IT" sz="1200" b="1" dirty="0" smtClean="0">
                <a:solidFill>
                  <a:srgbClr val="FFC000"/>
                </a:solidFill>
                <a:latin typeface="Courier New" pitchFamily="49" charset="0"/>
                <a:cs typeface="Courier New" pitchFamily="49" charset="0"/>
              </a:rPr>
              <a:t>efficacia prevista dall'articolo 2702 del codice civile</a:t>
            </a:r>
            <a:r>
              <a:rPr lang="it-IT" sz="1200" dirty="0" smtClean="0">
                <a:latin typeface="Courier New" pitchFamily="49" charset="0"/>
                <a:cs typeface="Courier New" pitchFamily="49" charset="0"/>
              </a:rPr>
              <a:t>. L'utilizzo del dispositivo di firma elettronica qualificata o digitale si presume </a:t>
            </a:r>
            <a:r>
              <a:rPr lang="it-IT" sz="1200" b="1" dirty="0" smtClean="0">
                <a:solidFill>
                  <a:srgbClr val="FFC000"/>
                </a:solidFill>
                <a:latin typeface="Courier New" pitchFamily="49" charset="0"/>
                <a:cs typeface="Courier New" pitchFamily="49" charset="0"/>
              </a:rPr>
              <a:t>riconducibile</a:t>
            </a:r>
            <a:r>
              <a:rPr lang="it-IT" sz="1200" dirty="0" smtClean="0">
                <a:latin typeface="Courier New" pitchFamily="49" charset="0"/>
                <a:cs typeface="Courier New" pitchFamily="49" charset="0"/>
              </a:rPr>
              <a:t> al titolare, salvo che questi dia prova contraria.</a:t>
            </a:r>
          </a:p>
          <a:p>
            <a:pPr algn="just" fontAlgn="auto">
              <a:spcAft>
                <a:spcPts val="0"/>
              </a:spcAft>
              <a:defRPr/>
            </a:pPr>
            <a:r>
              <a:rPr lang="it-IT" sz="1200" dirty="0" smtClean="0">
                <a:latin typeface="Courier New" pitchFamily="49" charset="0"/>
                <a:cs typeface="Courier New" pitchFamily="49" charset="0"/>
              </a:rPr>
              <a:t>L'apposizione ad un documento informatico di una firma digitale o di un altro tipo di firma elettronica qualificata basata su un </a:t>
            </a:r>
            <a:r>
              <a:rPr lang="it-IT" sz="1200" b="1" dirty="0" smtClean="0">
                <a:solidFill>
                  <a:srgbClr val="FFC000"/>
                </a:solidFill>
                <a:latin typeface="Courier New" pitchFamily="49" charset="0"/>
                <a:cs typeface="Courier New" pitchFamily="49" charset="0"/>
              </a:rPr>
              <a:t>certificato</a:t>
            </a:r>
            <a:r>
              <a:rPr lang="it-IT" sz="1200" dirty="0" smtClean="0">
                <a:latin typeface="Courier New" pitchFamily="49" charset="0"/>
                <a:cs typeface="Courier New" pitchFamily="49" charset="0"/>
              </a:rPr>
              <a:t> elettronico </a:t>
            </a:r>
            <a:r>
              <a:rPr lang="it-IT" sz="1200" b="1" dirty="0" smtClean="0">
                <a:solidFill>
                  <a:srgbClr val="FFC000"/>
                </a:solidFill>
                <a:latin typeface="Courier New" pitchFamily="49" charset="0"/>
                <a:cs typeface="Courier New" pitchFamily="49" charset="0"/>
              </a:rPr>
              <a:t>revocato</a:t>
            </a:r>
            <a:r>
              <a:rPr lang="it-IT" sz="1200" dirty="0" smtClean="0">
                <a:latin typeface="Courier New" pitchFamily="49" charset="0"/>
                <a:cs typeface="Courier New" pitchFamily="49" charset="0"/>
              </a:rPr>
              <a:t>, </a:t>
            </a:r>
            <a:r>
              <a:rPr lang="it-IT" sz="1200" b="1" dirty="0" smtClean="0">
                <a:solidFill>
                  <a:srgbClr val="FFC000"/>
                </a:solidFill>
                <a:latin typeface="Courier New" pitchFamily="49" charset="0"/>
                <a:cs typeface="Courier New" pitchFamily="49" charset="0"/>
              </a:rPr>
              <a:t>scaduto o sospeso equivale a mancata sottoscrizione</a:t>
            </a:r>
            <a:r>
              <a:rPr lang="it-IT" sz="1200" dirty="0" smtClean="0">
                <a:latin typeface="Courier New" pitchFamily="49" charset="0"/>
                <a:cs typeface="Courier New" pitchFamily="49" charset="0"/>
              </a:rPr>
              <a:t>. La revoca o la sospensione, comunque motivate, hanno effetto </a:t>
            </a:r>
            <a:r>
              <a:rPr lang="it-IT" sz="1200" b="1" dirty="0" smtClean="0">
                <a:solidFill>
                  <a:srgbClr val="FFC000"/>
                </a:solidFill>
                <a:latin typeface="Courier New" pitchFamily="49" charset="0"/>
                <a:cs typeface="Courier New" pitchFamily="49" charset="0"/>
              </a:rPr>
              <a:t>dal momento della pubblicazione</a:t>
            </a:r>
            <a:r>
              <a:rPr lang="it-IT" sz="1200" dirty="0" smtClean="0">
                <a:latin typeface="Courier New" pitchFamily="49" charset="0"/>
                <a:cs typeface="Courier New" pitchFamily="49" charset="0"/>
              </a:rPr>
              <a:t>, salvo che il revocante, o chi richiede la sospensione, non dimostri che essa era già a conoscenza di tutte le parti interessate.</a:t>
            </a:r>
          </a:p>
          <a:p>
            <a:pPr algn="just" fontAlgn="auto">
              <a:spcAft>
                <a:spcPts val="0"/>
              </a:spcAft>
              <a:defRPr/>
            </a:pPr>
            <a:endParaRPr lang="it-IT" sz="1200" dirty="0" smtClean="0">
              <a:latin typeface="Courier New" pitchFamily="49" charset="0"/>
              <a:cs typeface="Courier New" pitchFamily="49" charset="0"/>
            </a:endParaRPr>
          </a:p>
          <a:p>
            <a:pPr algn="just" fontAlgn="auto">
              <a:spcAft>
                <a:spcPts val="0"/>
              </a:spcAft>
              <a:defRPr/>
            </a:pPr>
            <a:r>
              <a:rPr lang="it-IT" sz="1200" b="0" dirty="0" smtClean="0">
                <a:solidFill>
                  <a:schemeClr val="tx1"/>
                </a:solidFill>
                <a:effectLst/>
                <a:latin typeface="Courier New" pitchFamily="49" charset="0"/>
                <a:cs typeface="Courier New" pitchFamily="49" charset="0"/>
              </a:rPr>
              <a:t>sospensione o revoca disciplinate da </a:t>
            </a:r>
            <a:r>
              <a:rPr lang="it-IT" sz="1200" b="0" dirty="0" smtClean="0">
                <a:solidFill>
                  <a:srgbClr val="FFC000"/>
                </a:solidFill>
                <a:effectLst/>
                <a:latin typeface="Courier New" pitchFamily="49" charset="0"/>
                <a:cs typeface="Courier New" pitchFamily="49" charset="0"/>
              </a:rPr>
              <a:t>artt. 16 e ss. Decreto Presidente Consiglio dei ministri 13 gennaio 2013 </a:t>
            </a:r>
            <a:r>
              <a:rPr lang="it-IT" sz="1200" b="0" dirty="0" smtClean="0">
                <a:solidFill>
                  <a:schemeClr val="accent1">
                    <a:lumMod val="40000"/>
                    <a:lumOff val="60000"/>
                  </a:schemeClr>
                </a:solidFill>
                <a:effectLst/>
                <a:latin typeface="Courier New" pitchFamily="49" charset="0"/>
                <a:cs typeface="Courier New" pitchFamily="49" charset="0"/>
              </a:rPr>
              <a:t>Regole tecniche per la formazione, la trasmissione, la conservazione, la duplicazione, la riproduzione e la validazione, anche temporale, dei documenti informatici </a:t>
            </a:r>
            <a:endParaRPr lang="it-IT"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dirty="0" smtClean="0">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Courier New" pitchFamily="49" charset="0"/>
                <a:cs typeface="Courier New" pitchFamily="49" charset="0"/>
              </a:rPr>
              <a:t>2702 cc</a:t>
            </a:r>
            <a:r>
              <a:rPr lang="it-IT" sz="1200" baseline="0" dirty="0" smtClean="0">
                <a:latin typeface="Courier New" pitchFamily="49" charset="0"/>
                <a:cs typeface="Courier New" pitchFamily="49" charset="0"/>
              </a:rPr>
              <a:t> - Efficacia della scrittura privata</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Courier New" pitchFamily="49" charset="0"/>
                <a:cs typeface="Courier New" pitchFamily="49" charset="0"/>
              </a:rPr>
              <a:t>La scrittura privata fa piena </a:t>
            </a:r>
            <a:r>
              <a:rPr lang="it-IT" sz="1200" b="1" dirty="0" smtClean="0">
                <a:latin typeface="Courier New" pitchFamily="49" charset="0"/>
                <a:cs typeface="Courier New" pitchFamily="49" charset="0"/>
              </a:rPr>
              <a:t>prova</a:t>
            </a:r>
            <a:r>
              <a:rPr lang="it-IT" sz="1200" dirty="0" smtClean="0">
                <a:latin typeface="Courier New" pitchFamily="49" charset="0"/>
                <a:cs typeface="Courier New" pitchFamily="49" charset="0"/>
              </a:rPr>
              <a:t>, fino a </a:t>
            </a:r>
            <a:r>
              <a:rPr lang="it-IT" sz="1200" b="1" dirty="0" smtClean="0">
                <a:latin typeface="Courier New" pitchFamily="49" charset="0"/>
                <a:cs typeface="Courier New" pitchFamily="49" charset="0"/>
              </a:rPr>
              <a:t>querela di falso</a:t>
            </a:r>
            <a:r>
              <a:rPr lang="it-IT" sz="1200" dirty="0" smtClean="0">
                <a:latin typeface="Courier New" pitchFamily="49" charset="0"/>
                <a:cs typeface="Courier New" pitchFamily="49" charset="0"/>
              </a:rPr>
              <a:t>, della </a:t>
            </a:r>
            <a:r>
              <a:rPr lang="it-IT" sz="1200" b="1" dirty="0" smtClean="0">
                <a:latin typeface="Courier New" pitchFamily="49" charset="0"/>
                <a:cs typeface="Courier New" pitchFamily="49" charset="0"/>
              </a:rPr>
              <a:t>provenienza</a:t>
            </a:r>
            <a:r>
              <a:rPr lang="it-IT" sz="1200" dirty="0" smtClean="0">
                <a:latin typeface="Courier New" pitchFamily="49" charset="0"/>
                <a:cs typeface="Courier New" pitchFamily="49" charset="0"/>
              </a:rPr>
              <a:t> delle dichiarazioni da chi l’ha sottoscritta, se colui contro il quale la scrittura è prodotta ne riconosce la sottoscrizione, ovvero se questa e legalmente considerata come riconosciuta.</a:t>
            </a:r>
          </a:p>
        </p:txBody>
      </p:sp>
      <p:sp>
        <p:nvSpPr>
          <p:cNvPr id="4" name="Segnaposto numero diapositiva 3"/>
          <p:cNvSpPr>
            <a:spLocks noGrp="1"/>
          </p:cNvSpPr>
          <p:nvPr>
            <p:ph type="sldNum" sz="quarter" idx="10"/>
          </p:nvPr>
        </p:nvSpPr>
        <p:spPr/>
        <p:txBody>
          <a:bodyPr/>
          <a:lstStyle/>
          <a:p>
            <a:fld id="{EB6F30D7-3FDF-4DCF-BBF9-56B5597AB507}" type="slidenum">
              <a:rPr lang="it-IT" smtClean="0"/>
              <a:pPr/>
              <a:t>9</a:t>
            </a:fld>
            <a:endParaRPr lang="it-IT"/>
          </a:p>
        </p:txBody>
      </p:sp>
    </p:spTree>
    <p:extLst>
      <p:ext uri="{BB962C8B-B14F-4D97-AF65-F5344CB8AC3E}">
        <p14:creationId xmlns:p14="http://schemas.microsoft.com/office/powerpoint/2010/main" val="25910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dirty="0" smtClean="0">
                <a:effectLst>
                  <a:outerShdw blurRad="38100" dist="38100" dir="2700000" algn="tl">
                    <a:srgbClr val="000000">
                      <a:alpha val="43137"/>
                    </a:srgbClr>
                  </a:outerShdw>
                </a:effectLst>
                <a:latin typeface="Courier New" pitchFamily="49" charset="0"/>
                <a:cs typeface="Courier New" pitchFamily="49" charset="0"/>
              </a:rPr>
              <a:t>art. 19 bis delle Specifiche tecniche</a:t>
            </a:r>
            <a:endParaRPr lang="it-IT" sz="1200"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Qualora l’atto da notificarsi sia un documento originale informatico, esso deve essere in formato PDF e ottenuto da una trasformazione di un documento testuale, senza restrizioni per le operazioni di selezione e copia di parti; non è ammessa la scansione di immagini. Il documento informatico così ottenuto è allegato al messaggio di posta elettronica certificata.</a:t>
            </a:r>
          </a:p>
          <a:p>
            <a:pPr marL="0" marR="0" indent="0" algn="just" defTabSz="914400" rtl="0" eaLnBrk="1" fontAlgn="auto" latinLnBrk="0" hangingPunct="1">
              <a:lnSpc>
                <a:spcPct val="100000"/>
              </a:lnSpc>
              <a:spcBef>
                <a:spcPts val="0"/>
              </a:spcBef>
              <a:spcAft>
                <a:spcPts val="0"/>
              </a:spcAft>
              <a:buClrTx/>
              <a:buSzTx/>
              <a:buFontTx/>
              <a:buNone/>
              <a:tabLst/>
              <a:defRPr/>
            </a:pPr>
            <a:r>
              <a:rPr lang="it-IT" sz="1000" b="1" dirty="0" smtClean="0">
                <a:effectLst>
                  <a:outerShdw blurRad="38100" dist="38100" dir="2700000" algn="tl">
                    <a:srgbClr val="000000">
                      <a:alpha val="43137"/>
                    </a:srgbClr>
                  </a:outerShdw>
                </a:effectLst>
                <a:latin typeface="Courier New" pitchFamily="49" charset="0"/>
                <a:cs typeface="Courier New" pitchFamily="49" charset="0"/>
              </a:rPr>
              <a:t>art</a:t>
            </a:r>
            <a:r>
              <a:rPr lang="it-IT" sz="1000" b="1" dirty="0" smtClean="0">
                <a:effectLst>
                  <a:outerShdw blurRad="38100" dist="38100" dir="2700000" algn="tl">
                    <a:srgbClr val="000000">
                      <a:alpha val="43137"/>
                    </a:srgbClr>
                  </a:outerShdw>
                </a:effectLst>
                <a:latin typeface="Courier New" pitchFamily="49" charset="0"/>
                <a:cs typeface="Courier New" pitchFamily="49" charset="0"/>
              </a:rPr>
              <a:t>. 18 delle Regole Tecniche DM 44/2011</a:t>
            </a:r>
            <a:endParaRPr lang="it-IT" sz="1000"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L'avvocato che procede alla notificazione con modalità telematica ai sensi dell'articolo 3-bis L. 53/1994,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allega</a:t>
            </a:r>
            <a:r>
              <a:rPr lang="it-IT" sz="1000"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 </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al messaggio di posta elettronica certificata </a:t>
            </a:r>
            <a:r>
              <a:rPr lang="it-IT" sz="1000" b="1" kern="1200" dirty="0" smtClean="0">
                <a:solidFill>
                  <a:srgbClr val="FFC000"/>
                </a:solidFill>
                <a:effectLst>
                  <a:outerShdw blurRad="38100" dist="38100" dir="2700000" algn="tl">
                    <a:srgbClr val="000000">
                      <a:alpha val="43137"/>
                    </a:srgbClr>
                  </a:outerShdw>
                </a:effectLst>
                <a:latin typeface="Courier New" pitchFamily="49" charset="0"/>
                <a:ea typeface="+mn-ea"/>
                <a:cs typeface="Courier New" pitchFamily="49" charset="0"/>
              </a:rPr>
              <a:t>documenti informatici</a:t>
            </a:r>
            <a:r>
              <a:rPr lang="it-IT" sz="1000" b="1"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 </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o copie informatiche, anche per immagine, di documenti analogici privi di elementi attivi e redatti nei formati consentiti dalle specifiche tecniche stabilite ai sensi dell'articolo 34</a:t>
            </a:r>
            <a:r>
              <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rPr>
              <a:t>.</a:t>
            </a:r>
            <a:endParaRPr lang="it-IT" sz="1000" kern="1200" dirty="0" smtClean="0">
              <a:solidFill>
                <a:schemeClr val="tx1"/>
              </a:solidFill>
              <a:effectLst>
                <a:outerShdw blurRad="38100" dist="38100" dir="2700000" algn="tl">
                  <a:srgbClr val="000000">
                    <a:alpha val="43137"/>
                  </a:srgbClr>
                </a:outerShdw>
              </a:effectLst>
              <a:latin typeface="Courier New" pitchFamily="49" charset="0"/>
              <a:ea typeface="+mn-ea"/>
              <a:cs typeface="Courier New" pitchFamily="49" charset="0"/>
            </a:endParaRPr>
          </a:p>
        </p:txBody>
      </p:sp>
      <p:sp>
        <p:nvSpPr>
          <p:cNvPr id="4" name="Segnaposto numero diapositiva 3"/>
          <p:cNvSpPr>
            <a:spLocks noGrp="1"/>
          </p:cNvSpPr>
          <p:nvPr>
            <p:ph type="sldNum" sz="quarter" idx="10"/>
          </p:nvPr>
        </p:nvSpPr>
        <p:spPr/>
        <p:txBody>
          <a:bodyPr/>
          <a:lstStyle/>
          <a:p>
            <a:fld id="{EB6F30D7-3FDF-4DCF-BBF9-56B5597AB507}" type="slidenum">
              <a:rPr lang="it-IT" smtClean="0"/>
              <a:pPr/>
              <a:t>11</a:t>
            </a:fld>
            <a:endParaRPr lang="it-IT"/>
          </a:p>
        </p:txBody>
      </p:sp>
    </p:spTree>
    <p:extLst>
      <p:ext uri="{BB962C8B-B14F-4D97-AF65-F5344CB8AC3E}">
        <p14:creationId xmlns:p14="http://schemas.microsoft.com/office/powerpoint/2010/main" val="419522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t>Art. 3 bis l. 53/1994</a:t>
            </a:r>
          </a:p>
          <a:p>
            <a:pPr marL="0" marR="0" indent="0" algn="l" defTabSz="914400" rtl="0" eaLnBrk="1" fontAlgn="auto" latinLnBrk="0" hangingPunct="1">
              <a:lnSpc>
                <a:spcPct val="100000"/>
              </a:lnSpc>
              <a:spcBef>
                <a:spcPts val="0"/>
              </a:spcBef>
              <a:spcAft>
                <a:spcPts val="0"/>
              </a:spcAft>
              <a:buClrTx/>
              <a:buSzTx/>
              <a:buFontTx/>
              <a:buNone/>
              <a:tabLst/>
              <a:defRPr/>
            </a:pPr>
            <a:r>
              <a:rPr lang="it-IT" b="0" kern="1200" baseline="0" dirty="0" smtClean="0">
                <a:solidFill>
                  <a:srgbClr val="000000"/>
                </a:solidFill>
                <a:latin typeface="Courier New"/>
              </a:rPr>
              <a:t>Quando l'atto da notificarsi non consiste in un documento informatico, l'avvocato provvede ad estrarre </a:t>
            </a:r>
            <a:r>
              <a:rPr lang="it-IT" b="0" kern="1200" baseline="0" dirty="0" smtClean="0">
                <a:solidFill>
                  <a:srgbClr val="FFC000"/>
                </a:solidFill>
                <a:latin typeface="Courier New"/>
              </a:rPr>
              <a:t>copia informatica </a:t>
            </a:r>
            <a:r>
              <a:rPr lang="it-IT" b="0" kern="1200" baseline="0" dirty="0" smtClean="0">
                <a:solidFill>
                  <a:srgbClr val="000000"/>
                </a:solidFill>
                <a:latin typeface="Courier New"/>
              </a:rPr>
              <a:t>dell'atto formato su supporto analogico, </a:t>
            </a:r>
            <a:r>
              <a:rPr lang="it-IT" b="0" kern="1200" baseline="0" dirty="0" smtClean="0">
                <a:solidFill>
                  <a:srgbClr val="FFC000"/>
                </a:solidFill>
                <a:latin typeface="Courier New"/>
              </a:rPr>
              <a:t>attestandone la conformità all'originale a norma dell'articolo 22 </a:t>
            </a:r>
            <a:r>
              <a:rPr lang="it-IT" b="0" kern="1200" baseline="0" dirty="0" smtClean="0">
                <a:solidFill>
                  <a:srgbClr val="92D050"/>
                </a:solidFill>
                <a:latin typeface="Courier New"/>
              </a:rPr>
              <a:t>CAD</a:t>
            </a:r>
            <a:r>
              <a:rPr lang="it-IT" b="0" kern="1200" baseline="0" dirty="0" smtClean="0">
                <a:solidFill>
                  <a:srgbClr val="000000"/>
                </a:solidFill>
                <a:latin typeface="Courier New"/>
              </a:rPr>
              <a:t>, comma 2, del decreto legislativo 7 marzo 2005, n. 82. La notifica si esegue mediante allegazione dell'atto da notificarsi al messaggio di posta elettronica certificata.</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effectLst>
                  <a:outerShdw blurRad="38100" dist="38100" dir="2700000" algn="tl">
                    <a:srgbClr val="000000">
                      <a:alpha val="43137"/>
                    </a:srgbClr>
                  </a:outerShdw>
                </a:effectLst>
                <a:latin typeface="Courier New" pitchFamily="49" charset="0"/>
                <a:cs typeface="Courier New" pitchFamily="49" charset="0"/>
              </a:rPr>
              <a:t>art. 18 delle Regole Tecniche DM 44/2011</a:t>
            </a:r>
            <a:endParaRPr lang="it-IT" sz="1200"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endParaRPr>
          </a:p>
          <a:p>
            <a:pPr algn="just" rtl="0"/>
            <a:r>
              <a:rPr lang="it-IT" b="0" kern="1200" baseline="0" dirty="0" smtClean="0">
                <a:solidFill>
                  <a:srgbClr val="000000"/>
                </a:solidFill>
                <a:latin typeface="Courier New"/>
              </a:rPr>
              <a:t>L'avvocato che procede alla </a:t>
            </a:r>
            <a:r>
              <a:rPr lang="it-IT" b="0" kern="1200" baseline="0" dirty="0" smtClean="0">
                <a:solidFill>
                  <a:srgbClr val="FFC000"/>
                </a:solidFill>
                <a:latin typeface="Courier New"/>
              </a:rPr>
              <a:t>notificazione con modalità telematica</a:t>
            </a:r>
            <a:r>
              <a:rPr lang="it-IT" b="0" kern="1200" baseline="0" dirty="0" smtClean="0">
                <a:solidFill>
                  <a:srgbClr val="000000"/>
                </a:solidFill>
                <a:latin typeface="Courier New"/>
              </a:rPr>
              <a:t> ai sensi dell'articolo 3-bis L. 53/1994, </a:t>
            </a:r>
            <a:r>
              <a:rPr lang="it-IT" b="0" kern="1200" baseline="0" dirty="0" smtClean="0">
                <a:solidFill>
                  <a:srgbClr val="FFC000"/>
                </a:solidFill>
                <a:latin typeface="Courier New"/>
              </a:rPr>
              <a:t>allega </a:t>
            </a:r>
            <a:r>
              <a:rPr lang="it-IT" b="0" kern="1200" baseline="0" dirty="0" smtClean="0">
                <a:solidFill>
                  <a:srgbClr val="000000"/>
                </a:solidFill>
                <a:latin typeface="Courier New"/>
              </a:rPr>
              <a:t>al messaggio di posta elettronica certificata documenti informatici o </a:t>
            </a:r>
            <a:r>
              <a:rPr lang="it-IT" b="0" kern="1200" baseline="0" dirty="0" smtClean="0">
                <a:solidFill>
                  <a:srgbClr val="FFC000"/>
                </a:solidFill>
                <a:latin typeface="Courier New"/>
              </a:rPr>
              <a:t>copie informatiche, anche per immagine, di documenti analogici privi di elementi attivi </a:t>
            </a:r>
            <a:r>
              <a:rPr lang="it-IT" b="0" kern="1200" baseline="0" dirty="0" smtClean="0">
                <a:solidFill>
                  <a:srgbClr val="000000"/>
                </a:solidFill>
                <a:latin typeface="Courier New"/>
              </a:rPr>
              <a:t>e redatti nei </a:t>
            </a:r>
            <a:r>
              <a:rPr lang="it-IT" b="0" kern="1200" baseline="0" dirty="0" smtClean="0">
                <a:solidFill>
                  <a:srgbClr val="FFC000"/>
                </a:solidFill>
                <a:latin typeface="Courier New"/>
              </a:rPr>
              <a:t>formati consentiti </a:t>
            </a:r>
            <a:r>
              <a:rPr lang="it-IT" b="0" kern="1200" baseline="0" dirty="0" smtClean="0">
                <a:solidFill>
                  <a:srgbClr val="000000"/>
                </a:solidFill>
                <a:latin typeface="Courier New"/>
              </a:rPr>
              <a:t>dalle specifiche tecniche stabilite ai sensi dell'articolo 34.</a:t>
            </a:r>
          </a:p>
          <a:p>
            <a:pPr algn="just" rtl="0"/>
            <a:r>
              <a:rPr lang="it-IT" b="0" kern="1200" baseline="0" dirty="0" smtClean="0">
                <a:solidFill>
                  <a:srgbClr val="000000"/>
                </a:solidFill>
                <a:latin typeface="Courier New"/>
              </a:rPr>
              <a:t>L'avvocato che estrae copia informatica per immagine dell'atto formato su supporto analogico, compie l'</a:t>
            </a:r>
            <a:r>
              <a:rPr lang="it-IT" b="0" kern="1200" baseline="0" dirty="0" smtClean="0">
                <a:solidFill>
                  <a:srgbClr val="FFC000"/>
                </a:solidFill>
                <a:latin typeface="Courier New"/>
              </a:rPr>
              <a:t>asseverazione</a:t>
            </a:r>
            <a:r>
              <a:rPr lang="it-IT" b="0" kern="1200" baseline="0" dirty="0" smtClean="0">
                <a:solidFill>
                  <a:srgbClr val="000000"/>
                </a:solidFill>
                <a:latin typeface="Courier New"/>
              </a:rPr>
              <a:t> prevista dall'articolo </a:t>
            </a:r>
            <a:r>
              <a:rPr lang="it-IT" b="0" kern="1200" baseline="0" dirty="0" smtClean="0">
                <a:solidFill>
                  <a:srgbClr val="FFC000"/>
                </a:solidFill>
                <a:latin typeface="Courier New"/>
              </a:rPr>
              <a:t>22 II CAD</a:t>
            </a:r>
            <a:r>
              <a:rPr lang="it-IT" b="0" kern="1200" baseline="0" dirty="0" smtClean="0">
                <a:solidFill>
                  <a:srgbClr val="000000"/>
                </a:solidFill>
                <a:latin typeface="Courier New"/>
              </a:rPr>
              <a:t>, inserendo la </a:t>
            </a:r>
            <a:r>
              <a:rPr lang="it-IT" b="0" kern="1200" baseline="0" dirty="0" smtClean="0">
                <a:solidFill>
                  <a:srgbClr val="FFC000"/>
                </a:solidFill>
                <a:latin typeface="Courier New"/>
              </a:rPr>
              <a:t>dichiarazione di conformità </a:t>
            </a:r>
            <a:r>
              <a:rPr lang="it-IT" b="0" kern="1200" baseline="0" dirty="0" smtClean="0">
                <a:solidFill>
                  <a:srgbClr val="000000"/>
                </a:solidFill>
                <a:latin typeface="Courier New"/>
              </a:rPr>
              <a:t>all'originale nella </a:t>
            </a:r>
            <a:r>
              <a:rPr lang="it-IT" b="0" kern="1200" baseline="0" dirty="0" smtClean="0">
                <a:solidFill>
                  <a:srgbClr val="FFC000"/>
                </a:solidFill>
                <a:latin typeface="Courier New"/>
              </a:rPr>
              <a:t>relazione di notificazione</a:t>
            </a:r>
            <a:r>
              <a:rPr lang="it-IT" b="0" kern="1200" baseline="0" dirty="0" smtClean="0">
                <a:solidFill>
                  <a:srgbClr val="000000"/>
                </a:solidFill>
                <a:latin typeface="Courier New"/>
              </a:rPr>
              <a:t>, a norma dell'articolo 3-bis V comma L 53/ 1994.</a:t>
            </a:r>
          </a:p>
        </p:txBody>
      </p:sp>
      <p:sp>
        <p:nvSpPr>
          <p:cNvPr id="4" name="Segnaposto numero diapositiva 3"/>
          <p:cNvSpPr>
            <a:spLocks noGrp="1"/>
          </p:cNvSpPr>
          <p:nvPr>
            <p:ph type="sldNum" sz="quarter" idx="10"/>
          </p:nvPr>
        </p:nvSpPr>
        <p:spPr/>
        <p:txBody>
          <a:bodyPr/>
          <a:lstStyle/>
          <a:p>
            <a:fld id="{EB6F30D7-3FDF-4DCF-BBF9-56B5597AB507}" type="slidenum">
              <a:rPr lang="it-IT" smtClean="0"/>
              <a:pPr/>
              <a:t>14</a:t>
            </a:fld>
            <a:endParaRPr lang="it-IT"/>
          </a:p>
        </p:txBody>
      </p:sp>
    </p:spTree>
    <p:extLst>
      <p:ext uri="{BB962C8B-B14F-4D97-AF65-F5344CB8AC3E}">
        <p14:creationId xmlns:p14="http://schemas.microsoft.com/office/powerpoint/2010/main" val="1722726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effectLst>
                  <a:outerShdw blurRad="38100" dist="38100" dir="2700000" algn="tl">
                    <a:srgbClr val="000000">
                      <a:alpha val="43137"/>
                    </a:srgbClr>
                  </a:outerShdw>
                </a:effectLst>
                <a:latin typeface="Courier New" pitchFamily="49" charset="0"/>
                <a:cs typeface="Courier New" pitchFamily="49" charset="0"/>
              </a:rPr>
              <a:t>Art. 22. </a:t>
            </a:r>
            <a:r>
              <a:rPr lang="it-IT" sz="1200"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rPr>
              <a:t>CAD - </a:t>
            </a:r>
            <a:r>
              <a:rPr lang="it-IT" sz="1200" b="1" dirty="0" smtClean="0">
                <a:effectLst>
                  <a:outerShdw blurRad="38100" dist="38100" dir="2700000" algn="tl">
                    <a:srgbClr val="000000">
                      <a:alpha val="43137"/>
                    </a:srgbClr>
                  </a:outerShdw>
                </a:effectLst>
                <a:latin typeface="Courier New" pitchFamily="49" charset="0"/>
                <a:cs typeface="Courier New" pitchFamily="49" charset="0"/>
              </a:rPr>
              <a:t>Copie informatiche di documenti analogici</a:t>
            </a:r>
            <a:endParaRPr lang="it-IT" sz="1200" b="1" dirty="0" smtClean="0">
              <a:solidFill>
                <a:srgbClr val="FFC000"/>
              </a:solidFill>
              <a:effectLst>
                <a:outerShdw blurRad="38100" dist="38100" dir="2700000" algn="tl">
                  <a:srgbClr val="000000">
                    <a:alpha val="43137"/>
                  </a:srgbClr>
                </a:outerShdw>
              </a:effectLst>
              <a:latin typeface="Courier New" pitchFamily="49" charset="0"/>
              <a:cs typeface="Courier New" pitchFamily="49" charset="0"/>
            </a:endParaRPr>
          </a:p>
          <a:p>
            <a:r>
              <a:rPr lang="it-IT" sz="1200" b="0" kern="1200" baseline="0" dirty="0" smtClean="0">
                <a:solidFill>
                  <a:srgbClr val="000000"/>
                </a:solidFill>
                <a:latin typeface="Courier New"/>
              </a:rPr>
              <a:t>Le </a:t>
            </a:r>
            <a:r>
              <a:rPr lang="it-IT" sz="1200" b="0" kern="1200" baseline="0" dirty="0" smtClean="0">
                <a:solidFill>
                  <a:srgbClr val="FFC000"/>
                </a:solidFill>
                <a:latin typeface="Courier New"/>
              </a:rPr>
              <a:t>copie per immagine su supporto informatico di documenti originali </a:t>
            </a:r>
            <a:r>
              <a:rPr lang="it-IT" sz="1200" b="0" kern="1200" baseline="0" dirty="0" smtClean="0">
                <a:solidFill>
                  <a:srgbClr val="000000"/>
                </a:solidFill>
                <a:latin typeface="Courier New"/>
              </a:rPr>
              <a:t>formati in origine su supporto analogico hanno la </a:t>
            </a:r>
            <a:r>
              <a:rPr lang="it-IT" sz="1200" b="0" kern="1200" baseline="0" dirty="0" smtClean="0">
                <a:solidFill>
                  <a:srgbClr val="FFC000"/>
                </a:solidFill>
                <a:latin typeface="Courier New"/>
              </a:rPr>
              <a:t>stessa efficacia probatoria degli originali </a:t>
            </a:r>
            <a:r>
              <a:rPr lang="it-IT" sz="1200" b="0" kern="1200" baseline="0" dirty="0" smtClean="0">
                <a:solidFill>
                  <a:srgbClr val="000000"/>
                </a:solidFill>
                <a:latin typeface="Courier New"/>
              </a:rPr>
              <a:t>da cui sono estratte, se la loro </a:t>
            </a:r>
            <a:r>
              <a:rPr lang="it-IT" sz="1200" b="0" kern="1200" baseline="0" dirty="0" smtClean="0">
                <a:solidFill>
                  <a:srgbClr val="FFC000"/>
                </a:solidFill>
                <a:latin typeface="Courier New"/>
              </a:rPr>
              <a:t>conformità</a:t>
            </a:r>
            <a:r>
              <a:rPr lang="it-IT" sz="1200" b="0" kern="1200" baseline="0" dirty="0" smtClean="0">
                <a:solidFill>
                  <a:srgbClr val="000000"/>
                </a:solidFill>
                <a:latin typeface="Courier New"/>
              </a:rPr>
              <a:t> è </a:t>
            </a:r>
            <a:r>
              <a:rPr lang="it-IT" sz="1200" b="0" kern="1200" baseline="0" dirty="0" smtClean="0">
                <a:solidFill>
                  <a:srgbClr val="FFC000"/>
                </a:solidFill>
                <a:latin typeface="Courier New"/>
              </a:rPr>
              <a:t>attestata</a:t>
            </a:r>
            <a:r>
              <a:rPr lang="it-IT" sz="1200" b="0" kern="1200" baseline="0" dirty="0" smtClean="0">
                <a:solidFill>
                  <a:srgbClr val="000000"/>
                </a:solidFill>
                <a:latin typeface="Courier New"/>
              </a:rPr>
              <a:t> da un notaio o da altro </a:t>
            </a:r>
            <a:r>
              <a:rPr lang="it-IT" sz="1200" b="0" kern="1200" baseline="0" dirty="0" smtClean="0">
                <a:solidFill>
                  <a:srgbClr val="FFC000"/>
                </a:solidFill>
                <a:latin typeface="Courier New"/>
              </a:rPr>
              <a:t>pubblico ufficiale </a:t>
            </a:r>
            <a:r>
              <a:rPr lang="it-IT" sz="1200" b="0" kern="1200" baseline="0" dirty="0" smtClean="0">
                <a:solidFill>
                  <a:srgbClr val="000000"/>
                </a:solidFill>
                <a:latin typeface="Courier New"/>
              </a:rPr>
              <a:t>a ciò </a:t>
            </a:r>
            <a:r>
              <a:rPr lang="it-IT" sz="1200" b="0" kern="1200" baseline="0" dirty="0" smtClean="0">
                <a:solidFill>
                  <a:srgbClr val="FFC000"/>
                </a:solidFill>
                <a:latin typeface="Courier New"/>
              </a:rPr>
              <a:t>autorizzato</a:t>
            </a:r>
            <a:r>
              <a:rPr lang="it-IT" sz="1200" b="0" kern="1200" baseline="0" dirty="0" smtClean="0">
                <a:solidFill>
                  <a:srgbClr val="000000"/>
                </a:solidFill>
                <a:latin typeface="Courier New"/>
              </a:rPr>
              <a:t>, con </a:t>
            </a:r>
            <a:r>
              <a:rPr lang="it-IT" sz="1200" b="0" kern="1200" baseline="0" dirty="0" smtClean="0">
                <a:solidFill>
                  <a:srgbClr val="FFC000"/>
                </a:solidFill>
                <a:latin typeface="Courier New"/>
              </a:rPr>
              <a:t>dichiarazione allegata</a:t>
            </a:r>
            <a:r>
              <a:rPr lang="it-IT" sz="1200" b="0" kern="1200" baseline="0" dirty="0" smtClean="0">
                <a:solidFill>
                  <a:srgbClr val="000000"/>
                </a:solidFill>
                <a:latin typeface="Courier New"/>
              </a:rPr>
              <a:t> al documento informatico e asseverata secondo le regole tecniche stabilite ai sensi dell'</a:t>
            </a:r>
            <a:r>
              <a:rPr lang="it-IT" sz="1200" b="0" i="1" kern="1200" baseline="0" dirty="0" smtClean="0">
                <a:solidFill>
                  <a:srgbClr val="000000"/>
                </a:solidFill>
                <a:latin typeface="Courier New"/>
              </a:rPr>
              <a:t>articolo 71.</a:t>
            </a:r>
            <a:endParaRPr lang="it-IT" b="0" dirty="0"/>
          </a:p>
        </p:txBody>
      </p:sp>
      <p:sp>
        <p:nvSpPr>
          <p:cNvPr id="4" name="Segnaposto numero diapositiva 3"/>
          <p:cNvSpPr>
            <a:spLocks noGrp="1"/>
          </p:cNvSpPr>
          <p:nvPr>
            <p:ph type="sldNum" sz="quarter" idx="10"/>
          </p:nvPr>
        </p:nvSpPr>
        <p:spPr/>
        <p:txBody>
          <a:bodyPr/>
          <a:lstStyle/>
          <a:p>
            <a:fld id="{EB6F30D7-3FDF-4DCF-BBF9-56B5597AB507}" type="slidenum">
              <a:rPr lang="it-IT" smtClean="0"/>
              <a:pPr/>
              <a:t>15</a:t>
            </a:fld>
            <a:endParaRPr lang="it-IT"/>
          </a:p>
        </p:txBody>
      </p:sp>
    </p:spTree>
    <p:extLst>
      <p:ext uri="{BB962C8B-B14F-4D97-AF65-F5344CB8AC3E}">
        <p14:creationId xmlns:p14="http://schemas.microsoft.com/office/powerpoint/2010/main" val="171197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fld id="{05106B9E-8436-489E-BE8E-8393D0BBD72A}" type="datetimeFigureOut">
              <a:rPr lang="it-IT" smtClean="0"/>
              <a:pPr>
                <a:defRPr/>
              </a:pPr>
              <a:t>24/04/2015</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53448C52-B5DB-412E-8C09-6F406035DD4C}" type="slidenum">
              <a:rPr lang="it-IT" smtClean="0"/>
              <a:pPr>
                <a:defRPr/>
              </a:pPr>
              <a:t>‹N›</a:t>
            </a:fld>
            <a:endParaRPr lang="it-IT"/>
          </a:p>
        </p:txBody>
      </p:sp>
    </p:spTree>
    <p:extLst>
      <p:ext uri="{BB962C8B-B14F-4D97-AF65-F5344CB8AC3E}">
        <p14:creationId xmlns:p14="http://schemas.microsoft.com/office/powerpoint/2010/main" val="419032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C8B283B8-6B64-4E09-9F3B-4BAF1F3704F8}" type="datetimeFigureOut">
              <a:rPr lang="it-IT" smtClean="0"/>
              <a:pPr>
                <a:defRPr/>
              </a:pPr>
              <a:t>24/04/2015</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DB8C45B9-E984-4E11-B604-FFF3C83D2D0C}" type="slidenum">
              <a:rPr lang="it-IT" smtClean="0"/>
              <a:pPr>
                <a:defRPr/>
              </a:pPr>
              <a:t>‹N›</a:t>
            </a:fld>
            <a:endParaRPr lang="it-IT"/>
          </a:p>
        </p:txBody>
      </p:sp>
    </p:spTree>
    <p:extLst>
      <p:ext uri="{BB962C8B-B14F-4D97-AF65-F5344CB8AC3E}">
        <p14:creationId xmlns:p14="http://schemas.microsoft.com/office/powerpoint/2010/main" val="180838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0BF53E18-6CE3-4912-8DF3-AF325AF2EF62}" type="datetimeFigureOut">
              <a:rPr lang="it-IT" smtClean="0"/>
              <a:pPr>
                <a:defRPr/>
              </a:pPr>
              <a:t>24/04/2015</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622F0E66-6123-4431-A018-94DB72A57393}" type="slidenum">
              <a:rPr lang="it-IT" smtClean="0"/>
              <a:pPr>
                <a:defRPr/>
              </a:pPr>
              <a:t>‹N›</a:t>
            </a:fld>
            <a:endParaRPr lang="it-IT"/>
          </a:p>
        </p:txBody>
      </p:sp>
    </p:spTree>
    <p:extLst>
      <p:ext uri="{BB962C8B-B14F-4D97-AF65-F5344CB8AC3E}">
        <p14:creationId xmlns:p14="http://schemas.microsoft.com/office/powerpoint/2010/main" val="195544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1B008F68-0734-4F2F-B8A6-F231D3581402}" type="datetimeFigureOut">
              <a:rPr lang="it-IT" smtClean="0"/>
              <a:pPr>
                <a:defRPr/>
              </a:pPr>
              <a:t>24/04/2015</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DA708A2A-5721-4297-A5D8-836D4C341CFE}" type="slidenum">
              <a:rPr lang="it-IT" smtClean="0"/>
              <a:pPr>
                <a:defRPr/>
              </a:pPr>
              <a:t>‹N›</a:t>
            </a:fld>
            <a:endParaRPr lang="it-IT"/>
          </a:p>
        </p:txBody>
      </p:sp>
    </p:spTree>
    <p:extLst>
      <p:ext uri="{BB962C8B-B14F-4D97-AF65-F5344CB8AC3E}">
        <p14:creationId xmlns:p14="http://schemas.microsoft.com/office/powerpoint/2010/main" val="137092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a:defRPr/>
            </a:pPr>
            <a:fld id="{02736E7A-3324-44B4-BE1E-DC10927EC60B}" type="datetimeFigureOut">
              <a:rPr lang="it-IT" smtClean="0"/>
              <a:pPr>
                <a:defRPr/>
              </a:pPr>
              <a:t>24/04/2015</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410929B6-088A-440C-B8B9-1A616C1427EE}" type="slidenum">
              <a:rPr lang="it-IT" smtClean="0"/>
              <a:pPr>
                <a:defRPr/>
              </a:pPr>
              <a:t>‹N›</a:t>
            </a:fld>
            <a:endParaRPr lang="it-IT"/>
          </a:p>
        </p:txBody>
      </p:sp>
    </p:spTree>
    <p:extLst>
      <p:ext uri="{BB962C8B-B14F-4D97-AF65-F5344CB8AC3E}">
        <p14:creationId xmlns:p14="http://schemas.microsoft.com/office/powerpoint/2010/main" val="110247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fld id="{85966E41-9DF6-43EC-BF81-7E673147CA6F}" type="datetimeFigureOut">
              <a:rPr lang="it-IT" smtClean="0"/>
              <a:pPr>
                <a:defRPr/>
              </a:pPr>
              <a:t>24/04/2015</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F1A43AB1-3231-46A1-A967-B6E457C0B32C}" type="slidenum">
              <a:rPr lang="it-IT" smtClean="0"/>
              <a:pPr>
                <a:defRPr/>
              </a:pPr>
              <a:t>‹N›</a:t>
            </a:fld>
            <a:endParaRPr lang="it-IT"/>
          </a:p>
        </p:txBody>
      </p:sp>
    </p:spTree>
    <p:extLst>
      <p:ext uri="{BB962C8B-B14F-4D97-AF65-F5344CB8AC3E}">
        <p14:creationId xmlns:p14="http://schemas.microsoft.com/office/powerpoint/2010/main" val="222453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fld id="{01EF2BB1-B7EE-491E-AA62-9CA2DC3D711E}" type="datetimeFigureOut">
              <a:rPr lang="it-IT" smtClean="0"/>
              <a:pPr>
                <a:defRPr/>
              </a:pPr>
              <a:t>24/04/2015</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58C0EA6A-C06A-453A-992C-B125CDCB2132}" type="slidenum">
              <a:rPr lang="it-IT" smtClean="0"/>
              <a:pPr>
                <a:defRPr/>
              </a:pPr>
              <a:t>‹N›</a:t>
            </a:fld>
            <a:endParaRPr lang="it-IT"/>
          </a:p>
        </p:txBody>
      </p:sp>
    </p:spTree>
    <p:extLst>
      <p:ext uri="{BB962C8B-B14F-4D97-AF65-F5344CB8AC3E}">
        <p14:creationId xmlns:p14="http://schemas.microsoft.com/office/powerpoint/2010/main" val="162434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a:defRPr/>
            </a:pPr>
            <a:fld id="{9B7377C8-DC75-4DEC-AFAD-1915DBB53497}" type="datetimeFigureOut">
              <a:rPr lang="it-IT" smtClean="0"/>
              <a:pPr>
                <a:defRPr/>
              </a:pPr>
              <a:t>24/04/2015</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E7B27B43-7753-4E0C-BFF8-50F6AE61DCA9}" type="slidenum">
              <a:rPr lang="it-IT" smtClean="0"/>
              <a:pPr>
                <a:defRPr/>
              </a:pPr>
              <a:t>‹N›</a:t>
            </a:fld>
            <a:endParaRPr lang="it-IT"/>
          </a:p>
        </p:txBody>
      </p:sp>
    </p:spTree>
    <p:extLst>
      <p:ext uri="{BB962C8B-B14F-4D97-AF65-F5344CB8AC3E}">
        <p14:creationId xmlns:p14="http://schemas.microsoft.com/office/powerpoint/2010/main" val="378511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FEEA0ECE-D4B6-49A2-9FEF-EFF8F6200D1F}" type="datetimeFigureOut">
              <a:rPr lang="it-IT" smtClean="0"/>
              <a:pPr>
                <a:defRPr/>
              </a:pPr>
              <a:t>24/04/2015</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A4BC1C1D-739F-4553-983D-6275484D746B}" type="slidenum">
              <a:rPr lang="it-IT" smtClean="0"/>
              <a:pPr>
                <a:defRPr/>
              </a:pPr>
              <a:t>‹N›</a:t>
            </a:fld>
            <a:endParaRPr lang="it-IT"/>
          </a:p>
        </p:txBody>
      </p:sp>
    </p:spTree>
    <p:extLst>
      <p:ext uri="{BB962C8B-B14F-4D97-AF65-F5344CB8AC3E}">
        <p14:creationId xmlns:p14="http://schemas.microsoft.com/office/powerpoint/2010/main" val="401643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2641675B-2F07-4317-8225-8BA546EC6DF3}" type="datetimeFigureOut">
              <a:rPr lang="it-IT" smtClean="0"/>
              <a:pPr>
                <a:defRPr/>
              </a:pPr>
              <a:t>24/04/2015</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37E0ECE4-110B-4F30-A763-30CF14B26DAB}" type="slidenum">
              <a:rPr lang="it-IT" smtClean="0"/>
              <a:pPr>
                <a:defRPr/>
              </a:pPr>
              <a:t>‹N›</a:t>
            </a:fld>
            <a:endParaRPr lang="it-IT"/>
          </a:p>
        </p:txBody>
      </p:sp>
    </p:spTree>
    <p:extLst>
      <p:ext uri="{BB962C8B-B14F-4D97-AF65-F5344CB8AC3E}">
        <p14:creationId xmlns:p14="http://schemas.microsoft.com/office/powerpoint/2010/main" val="164420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1A6A90C5-FF77-44CE-9C20-384FC4BE7A07}" type="datetimeFigureOut">
              <a:rPr lang="it-IT" smtClean="0"/>
              <a:pPr>
                <a:defRPr/>
              </a:pPr>
              <a:t>24/04/2015</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3A203F54-254F-4EB8-9DFC-851074062933}" type="slidenum">
              <a:rPr lang="it-IT" smtClean="0"/>
              <a:pPr>
                <a:defRPr/>
              </a:pPr>
              <a:t>‹N›</a:t>
            </a:fld>
            <a:endParaRPr lang="it-IT"/>
          </a:p>
        </p:txBody>
      </p:sp>
    </p:spTree>
    <p:extLst>
      <p:ext uri="{BB962C8B-B14F-4D97-AF65-F5344CB8AC3E}">
        <p14:creationId xmlns:p14="http://schemas.microsoft.com/office/powerpoint/2010/main" val="144432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160B4F5-C10B-45B6-8D23-20EE5BC4D762}" type="datetimeFigureOut">
              <a:rPr lang="it-IT" smtClean="0"/>
              <a:pPr>
                <a:defRPr/>
              </a:pPr>
              <a:t>24/04/2015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BDC7DE-9252-41AB-B18E-6E96CA42F3D8}" type="slidenum">
              <a:rPr lang="it-IT" smtClean="0"/>
              <a:pPr>
                <a:defRPr/>
              </a:pPr>
              <a:t>‹N›</a:t>
            </a:fld>
            <a:endParaRPr lang="it-IT"/>
          </a:p>
        </p:txBody>
      </p:sp>
    </p:spTree>
    <p:extLst>
      <p:ext uri="{BB962C8B-B14F-4D97-AF65-F5344CB8AC3E}">
        <p14:creationId xmlns:p14="http://schemas.microsoft.com/office/powerpoint/2010/main" val="6725130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jpe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68.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3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1.png"/><Relationship Id="rId7"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86.png"/><Relationship Id="rId4" Type="http://schemas.openxmlformats.org/officeDocument/2006/relationships/image" Target="../media/image83.png"/><Relationship Id="rId9"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856724"/>
            <a:ext cx="8640959" cy="504825"/>
          </a:xfrm>
        </p:spPr>
        <p:txBody>
          <a:bodyPr rtlCol="0">
            <a:noAutofit/>
          </a:bodyPr>
          <a:lstStyle/>
          <a:p>
            <a:pPr fontAlgn="auto">
              <a:spcAft>
                <a:spcPts val="0"/>
              </a:spcAft>
              <a:defRPr/>
            </a:pPr>
            <a:r>
              <a:rPr lang="it-IT" sz="3000" i="1" dirty="0" smtClean="0">
                <a:latin typeface="Constantia" panose="02030602050306030303" pitchFamily="18" charset="0"/>
                <a:cs typeface="Arial" pitchFamily="34" charset="0"/>
              </a:rPr>
              <a:t>Le notificazioni in proprio degli Avvocati a mezzo…</a:t>
            </a:r>
            <a:endParaRPr lang="it-IT" sz="3000" i="1" dirty="0">
              <a:latin typeface="Constantia" panose="02030602050306030303" pitchFamily="18" charset="0"/>
              <a:cs typeface="Arial" pitchFamily="34" charset="0"/>
            </a:endParaRPr>
          </a:p>
        </p:txBody>
      </p:sp>
      <p:sp>
        <p:nvSpPr>
          <p:cNvPr id="3" name="Sottotitolo 2"/>
          <p:cNvSpPr>
            <a:spLocks noGrp="1"/>
          </p:cNvSpPr>
          <p:nvPr>
            <p:ph type="subTitle" idx="1"/>
          </p:nvPr>
        </p:nvSpPr>
        <p:spPr>
          <a:xfrm>
            <a:off x="2896220" y="5229200"/>
            <a:ext cx="3467100" cy="503238"/>
          </a:xfrm>
          <a:noFill/>
          <a:ln>
            <a:noFill/>
          </a:ln>
        </p:spPr>
        <p:style>
          <a:lnRef idx="1">
            <a:schemeClr val="accent3"/>
          </a:lnRef>
          <a:fillRef idx="3">
            <a:schemeClr val="accent3"/>
          </a:fillRef>
          <a:effectRef idx="2">
            <a:schemeClr val="accent3"/>
          </a:effectRef>
          <a:fontRef idx="minor">
            <a:schemeClr val="lt1"/>
          </a:fontRef>
        </p:style>
        <p:txBody>
          <a:bodyPr rtlCol="0">
            <a:noAutofit/>
          </a:bodyPr>
          <a:lstStyle/>
          <a:p>
            <a:pPr algn="ctr" fontAlgn="auto">
              <a:spcAft>
                <a:spcPts val="0"/>
              </a:spcAft>
              <a:buFont typeface="Wingdings" charset="2"/>
              <a:buNone/>
              <a:defRPr/>
            </a:pPr>
            <a:r>
              <a:rPr lang="it-IT" sz="2800" b="1" dirty="0" smtClean="0">
                <a:solidFill>
                  <a:schemeClr val="tx1"/>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rPr>
              <a:t>Legge 53/1994</a:t>
            </a:r>
            <a:endParaRPr lang="it-IT" sz="2800" b="1" dirty="0">
              <a:solidFill>
                <a:schemeClr val="tx1"/>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p:txBody>
      </p:sp>
      <p:sp>
        <p:nvSpPr>
          <p:cNvPr id="6" name="Titolo 1"/>
          <p:cNvSpPr txBox="1">
            <a:spLocks/>
          </p:cNvSpPr>
          <p:nvPr/>
        </p:nvSpPr>
        <p:spPr>
          <a:xfrm>
            <a:off x="2859088" y="6097588"/>
            <a:ext cx="3425825" cy="430212"/>
          </a:xfrm>
          <a:prstGeom prst="rect">
            <a:avLst/>
          </a:prstGeom>
        </p:spPr>
        <p:txBody>
          <a:bodyPr anchor="b"/>
          <a:lstStyle>
            <a:defPPr>
              <a:defRPr lang="it-IT"/>
            </a:defPPr>
            <a:lvl1pPr algn="ctr">
              <a:spcBef>
                <a:spcPct val="0"/>
              </a:spcBef>
              <a:buNone/>
              <a:defRPr sz="2400" b="1">
                <a:solidFill>
                  <a:schemeClr val="tx2">
                    <a:lumMod val="75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it-IT" dirty="0">
                <a:solidFill>
                  <a:schemeClr val="tx1"/>
                </a:solidFill>
                <a:latin typeface="Constantia" panose="02030602050306030303" pitchFamily="18" charset="0"/>
              </a:rPr>
              <a:t>Avv. Fabrizio </a:t>
            </a:r>
            <a:r>
              <a:rPr lang="it-IT" dirty="0" err="1">
                <a:solidFill>
                  <a:schemeClr val="tx1"/>
                </a:solidFill>
                <a:latin typeface="Constantia" panose="02030602050306030303" pitchFamily="18" charset="0"/>
              </a:rPr>
              <a:t>Pettoello</a:t>
            </a:r>
            <a:endParaRPr lang="it-IT" dirty="0">
              <a:solidFill>
                <a:schemeClr val="tx1"/>
              </a:solidFill>
              <a:latin typeface="Constantia" panose="02030602050306030303" pitchFamily="18" charset="0"/>
            </a:endParaRPr>
          </a:p>
        </p:txBody>
      </p:sp>
      <p:pic>
        <p:nvPicPr>
          <p:cNvPr id="1029" name="Picture 5" descr="C:\Users\Fabrizio1\Google Drive\FIIF\Immagini\loghi\Logo FiiF\text5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841" y="146414"/>
            <a:ext cx="6423869" cy="14002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abrizio1\Dropbox\OAUD_commissione_informatica\Commissione informatica UDINE\immagini\PE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0680" y="2204864"/>
            <a:ext cx="3582640" cy="3582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abrizio1\Dropbox\OAUD_commissione_informatica\Commissione informatica UDINE\immagini\firmadigit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1"/>
            <a:ext cx="4572000" cy="4416724"/>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p:cNvSpPr txBox="1">
            <a:spLocks/>
          </p:cNvSpPr>
          <p:nvPr/>
        </p:nvSpPr>
        <p:spPr>
          <a:xfrm>
            <a:off x="0" y="1"/>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just">
              <a:spcBef>
                <a:spcPct val="0"/>
              </a:spcBef>
              <a:defRPr sz="2400" b="1">
                <a:solidFill>
                  <a:srgbClr val="FFC000"/>
                </a:solidFill>
                <a:effectLst>
                  <a:outerShdw blurRad="38100" dist="38100" dir="2700000" algn="tl">
                    <a:srgbClr val="000000">
                      <a:alpha val="43137"/>
                    </a:srgbClr>
                  </a:outerShdw>
                </a:effectLst>
                <a:latin typeface="Courier New" pitchFamily="49" charset="0"/>
                <a:ea typeface="+mj-ea"/>
                <a:cs typeface="Courier New" pitchFamily="49" charset="0"/>
              </a:defRPr>
            </a:lvl1pPr>
          </a:lstStyle>
          <a:p>
            <a:pPr algn="ctr" fontAlgn="auto">
              <a:spcAft>
                <a:spcPts val="0"/>
              </a:spcAft>
              <a:defRPr/>
            </a:pPr>
            <a:r>
              <a:rPr lang="it-IT" sz="2800" dirty="0" smtClean="0">
                <a:solidFill>
                  <a:schemeClr val="lt1"/>
                </a:solidFill>
                <a:latin typeface="Constantia" panose="02030602050306030303" pitchFamily="18" charset="0"/>
                <a:ea typeface="+mn-ea"/>
              </a:rPr>
              <a:t>procura alle liti (art. 83 </a:t>
            </a:r>
            <a:r>
              <a:rPr lang="it-IT" sz="2800" dirty="0" err="1" smtClean="0">
                <a:solidFill>
                  <a:schemeClr val="lt1"/>
                </a:solidFill>
                <a:latin typeface="Constantia" panose="02030602050306030303" pitchFamily="18" charset="0"/>
                <a:ea typeface="+mn-ea"/>
              </a:rPr>
              <a:t>cpc</a:t>
            </a:r>
            <a:r>
              <a:rPr lang="it-IT" sz="2800" dirty="0" smtClean="0">
                <a:solidFill>
                  <a:schemeClr val="lt1"/>
                </a:solidFill>
                <a:latin typeface="Constantia" panose="02030602050306030303" pitchFamily="18" charset="0"/>
                <a:ea typeface="+mn-ea"/>
              </a:rPr>
              <a:t>)</a:t>
            </a:r>
            <a:endParaRPr lang="it-IT" sz="2800" dirty="0">
              <a:solidFill>
                <a:schemeClr val="lt1"/>
              </a:solidFill>
              <a:latin typeface="Constantia" panose="02030602050306030303" pitchFamily="18" charset="0"/>
              <a:ea typeface="+mn-ea"/>
            </a:endParaRPr>
          </a:p>
        </p:txBody>
      </p:sp>
      <p:pic>
        <p:nvPicPr>
          <p:cNvPr id="1026" name="Picture 2" descr="C:\Users\Fabrizio\Dropbox\OAUD_commissione_informatica\Commissione informatica UDINE\immagini\firmaMano.png"/>
          <p:cNvPicPr>
            <a:picLocks noChangeAspect="1" noChangeArrowheads="1"/>
          </p:cNvPicPr>
          <p:nvPr/>
        </p:nvPicPr>
        <p:blipFill>
          <a:blip r:embed="rId3" cstate="print"/>
          <a:srcRect/>
          <a:stretch>
            <a:fillRect/>
          </a:stretch>
        </p:blipFill>
        <p:spPr bwMode="auto">
          <a:xfrm>
            <a:off x="467544" y="2002284"/>
            <a:ext cx="8676456" cy="485571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0" y="0"/>
            <a:ext cx="9143999" cy="50482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preparazione </a:t>
            </a:r>
            <a:r>
              <a:rPr lang="it-IT" sz="2800" b="1"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atto da </a:t>
            </a: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notificare</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endParaRPr>
          </a:p>
        </p:txBody>
      </p:sp>
      <p:pic>
        <p:nvPicPr>
          <p:cNvPr id="2" name="Immagine 1"/>
          <p:cNvPicPr>
            <a:picLocks noChangeAspect="1"/>
          </p:cNvPicPr>
          <p:nvPr/>
        </p:nvPicPr>
        <p:blipFill>
          <a:blip r:embed="rId3" cstate="print"/>
          <a:srcRect/>
          <a:stretch>
            <a:fillRect/>
          </a:stretch>
        </p:blipFill>
        <p:spPr bwMode="auto">
          <a:xfrm>
            <a:off x="2987824" y="2570163"/>
            <a:ext cx="3014662" cy="3014662"/>
          </a:xfrm>
          <a:prstGeom prst="rect">
            <a:avLst/>
          </a:prstGeom>
          <a:noFill/>
          <a:ln w="9525">
            <a:noFill/>
            <a:miter lim="800000"/>
            <a:headEnd/>
            <a:tailEnd/>
          </a:ln>
        </p:spPr>
      </p:pic>
      <p:pic>
        <p:nvPicPr>
          <p:cNvPr id="33795" name="Immagine 2"/>
          <p:cNvPicPr>
            <a:picLocks noChangeAspect="1"/>
          </p:cNvPicPr>
          <p:nvPr/>
        </p:nvPicPr>
        <p:blipFill>
          <a:blip r:embed="rId4" cstate="print"/>
          <a:srcRect/>
          <a:stretch>
            <a:fillRect/>
          </a:stretch>
        </p:blipFill>
        <p:spPr bwMode="auto">
          <a:xfrm>
            <a:off x="41424" y="2603500"/>
            <a:ext cx="2946400" cy="2947988"/>
          </a:xfrm>
          <a:prstGeom prst="rect">
            <a:avLst/>
          </a:prstGeom>
          <a:noFill/>
          <a:ln w="9525">
            <a:noFill/>
            <a:miter lim="800000"/>
            <a:headEnd/>
            <a:tailEnd/>
          </a:ln>
        </p:spPr>
      </p:pic>
      <p:sp>
        <p:nvSpPr>
          <p:cNvPr id="7" name="Rettangolo 6"/>
          <p:cNvSpPr/>
          <p:nvPr/>
        </p:nvSpPr>
        <p:spPr>
          <a:xfrm>
            <a:off x="139849" y="2384425"/>
            <a:ext cx="2777555" cy="369332"/>
          </a:xfrm>
          <a:prstGeom prst="rect">
            <a:avLst/>
          </a:prstGeom>
        </p:spPr>
        <p:txBody>
          <a:bodyPr wrap="none">
            <a:spAutoFit/>
          </a:bodyPr>
          <a:lstStyle/>
          <a:p>
            <a:pPr fontAlgn="auto">
              <a:spcBef>
                <a:spcPts val="0"/>
              </a:spcBef>
              <a:spcAft>
                <a:spcPts val="0"/>
              </a:spcAft>
              <a:defRPr/>
            </a:pPr>
            <a:r>
              <a:rPr lang="it-IT" b="1" dirty="0">
                <a:effectLst>
                  <a:outerShdw blurRad="38100" dist="38100" dir="2700000" algn="tl">
                    <a:srgbClr val="000000"/>
                  </a:outerShdw>
                </a:effectLst>
                <a:latin typeface="Constantia" panose="02030602050306030303" pitchFamily="18" charset="0"/>
                <a:cs typeface="+mn-cs"/>
              </a:rPr>
              <a:t>documento informatico</a:t>
            </a:r>
          </a:p>
        </p:txBody>
      </p:sp>
      <p:sp>
        <p:nvSpPr>
          <p:cNvPr id="8" name="Rettangolo 7"/>
          <p:cNvSpPr/>
          <p:nvPr/>
        </p:nvSpPr>
        <p:spPr>
          <a:xfrm>
            <a:off x="3440261" y="2343150"/>
            <a:ext cx="2109788" cy="369888"/>
          </a:xfrm>
          <a:prstGeom prst="rect">
            <a:avLst/>
          </a:prstGeom>
        </p:spPr>
        <p:txBody>
          <a:bodyPr wrap="none">
            <a:spAutoFit/>
          </a:bodyPr>
          <a:lstStyle/>
          <a:p>
            <a:pPr fontAlgn="auto">
              <a:spcBef>
                <a:spcPts val="0"/>
              </a:spcBef>
              <a:spcAft>
                <a:spcPts val="0"/>
              </a:spcAft>
              <a:defRPr/>
            </a:pPr>
            <a:r>
              <a:rPr lang="it-IT" b="1" dirty="0">
                <a:effectLst>
                  <a:outerShdw blurRad="38100" dist="38100" dir="2700000" algn="tl">
                    <a:srgbClr val="000000"/>
                  </a:outerShdw>
                </a:effectLst>
                <a:latin typeface="Constantia" panose="02030602050306030303" pitchFamily="18" charset="0"/>
                <a:cs typeface="+mn-cs"/>
              </a:rPr>
              <a:t>copia informatica</a:t>
            </a:r>
          </a:p>
        </p:txBody>
      </p:sp>
      <p:sp>
        <p:nvSpPr>
          <p:cNvPr id="9" name="Angolo ripiegato 8"/>
          <p:cNvSpPr/>
          <p:nvPr/>
        </p:nvSpPr>
        <p:spPr>
          <a:xfrm>
            <a:off x="539552" y="2716897"/>
            <a:ext cx="1980000" cy="2484000"/>
          </a:xfrm>
          <a:prstGeom prst="foldedCorner">
            <a:avLst>
              <a:gd name="adj" fmla="val 3027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900" b="1" dirty="0" smtClean="0">
                <a:solidFill>
                  <a:schemeClr val="tx1"/>
                </a:solidFill>
                <a:effectLst>
                  <a:outerShdw blurRad="38100" dist="38100" dir="2700000" algn="tl">
                    <a:srgbClr val="000000">
                      <a:alpha val="43137"/>
                    </a:srgbClr>
                  </a:outerShdw>
                </a:effectLst>
                <a:latin typeface="Constantia" pitchFamily="18" charset="0"/>
              </a:rPr>
              <a:t>ATTO</a:t>
            </a:r>
          </a:p>
          <a:p>
            <a:pPr algn="ctr"/>
            <a:r>
              <a:rPr lang="it-IT" sz="1900" b="1" dirty="0" smtClean="0">
                <a:solidFill>
                  <a:srgbClr val="0A6F05"/>
                </a:solidFill>
                <a:effectLst>
                  <a:outerShdw blurRad="38100" dist="38100" dir="2700000" algn="tl">
                    <a:srgbClr val="000000">
                      <a:alpha val="43137"/>
                    </a:srgbClr>
                  </a:outerShdw>
                </a:effectLst>
                <a:latin typeface="Constantia" pitchFamily="18" charset="0"/>
              </a:rPr>
              <a:t>PDF </a:t>
            </a:r>
          </a:p>
          <a:p>
            <a:pPr algn="ctr"/>
            <a:r>
              <a:rPr lang="it-IT" sz="1900" b="1" dirty="0" smtClean="0">
                <a:solidFill>
                  <a:srgbClr val="0A6F05"/>
                </a:solidFill>
                <a:effectLst>
                  <a:outerShdw blurRad="38100" dist="38100" dir="2700000" algn="tl">
                    <a:srgbClr val="000000">
                      <a:alpha val="43137"/>
                    </a:srgbClr>
                  </a:outerShdw>
                </a:effectLst>
                <a:latin typeface="Constantia" pitchFamily="18" charset="0"/>
              </a:rPr>
              <a:t>nativo o testuale</a:t>
            </a:r>
          </a:p>
          <a:p>
            <a:pPr algn="ctr"/>
            <a:r>
              <a:rPr lang="it-IT" sz="1900" b="1" dirty="0" smtClean="0">
                <a:solidFill>
                  <a:srgbClr val="FF0000"/>
                </a:solidFill>
                <a:effectLst>
                  <a:outerShdw blurRad="38100" dist="38100" dir="2700000" algn="tl">
                    <a:srgbClr val="000000">
                      <a:alpha val="43137"/>
                    </a:srgbClr>
                  </a:outerShdw>
                </a:effectLst>
                <a:latin typeface="Constantia" pitchFamily="18" charset="0"/>
              </a:rPr>
              <a:t>NON </a:t>
            </a:r>
          </a:p>
          <a:p>
            <a:pPr algn="ctr"/>
            <a:r>
              <a:rPr lang="it-IT" sz="1900" b="1" dirty="0" smtClean="0">
                <a:solidFill>
                  <a:srgbClr val="FF0000"/>
                </a:solidFill>
                <a:effectLst>
                  <a:outerShdw blurRad="38100" dist="38100" dir="2700000" algn="tl">
                    <a:srgbClr val="000000">
                      <a:alpha val="43137"/>
                    </a:srgbClr>
                  </a:outerShdw>
                </a:effectLst>
                <a:latin typeface="Constantia" pitchFamily="18" charset="0"/>
              </a:rPr>
              <a:t>PDF immagine</a:t>
            </a:r>
            <a:endParaRPr lang="it-IT" sz="1900" b="1" dirty="0">
              <a:solidFill>
                <a:srgbClr val="FF0000"/>
              </a:solidFill>
              <a:effectLst>
                <a:outerShdw blurRad="38100" dist="38100" dir="2700000" algn="tl">
                  <a:srgbClr val="000000">
                    <a:alpha val="43137"/>
                  </a:srgbClr>
                </a:outerShdw>
              </a:effectLst>
              <a:latin typeface="Constantia" pitchFamily="18" charset="0"/>
            </a:endParaRPr>
          </a:p>
        </p:txBody>
      </p:sp>
      <p:sp>
        <p:nvSpPr>
          <p:cNvPr id="11" name="Rettangolo 10"/>
          <p:cNvSpPr/>
          <p:nvPr/>
        </p:nvSpPr>
        <p:spPr>
          <a:xfrm>
            <a:off x="-2" y="6309320"/>
            <a:ext cx="9144001"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fontAlgn="auto">
              <a:spcAft>
                <a:spcPts val="0"/>
              </a:spcAft>
              <a:tabLst>
                <a:tab pos="176213" algn="l"/>
                <a:tab pos="8791575" algn="r"/>
              </a:tabLst>
            </a:pPr>
            <a:r>
              <a:rPr lang="it-IT" sz="20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	Art</a:t>
            </a:r>
            <a:r>
              <a:rPr lang="it-IT" sz="2000" b="1" dirty="0">
                <a:effectLst>
                  <a:outerShdw blurRad="38100" dist="38100" dir="2700000" algn="tl">
                    <a:srgbClr val="000000">
                      <a:alpha val="43137"/>
                    </a:srgbClr>
                  </a:outerShdw>
                </a:effectLst>
                <a:latin typeface="Constantia" panose="02030602050306030303" pitchFamily="18" charset="0"/>
                <a:cs typeface="Courier New" pitchFamily="49" charset="0"/>
              </a:rPr>
              <a:t>. 20 </a:t>
            </a:r>
            <a:r>
              <a:rPr lang="it-IT" sz="20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CAD	art</a:t>
            </a:r>
            <a:r>
              <a:rPr lang="it-IT" sz="2000" b="1" dirty="0">
                <a:effectLst>
                  <a:outerShdw blurRad="38100" dist="38100" dir="2700000" algn="tl">
                    <a:srgbClr val="000000">
                      <a:alpha val="43137"/>
                    </a:srgbClr>
                  </a:outerShdw>
                </a:effectLst>
                <a:latin typeface="Constantia" panose="02030602050306030303" pitchFamily="18" charset="0"/>
                <a:cs typeface="Courier New" pitchFamily="49" charset="0"/>
              </a:rPr>
              <a:t>. 19 bis delle Specifiche </a:t>
            </a:r>
            <a:r>
              <a:rPr lang="it-IT" sz="20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tecniche</a:t>
            </a:r>
            <a:endParaRPr lang="it-IT" sz="2000" b="1" dirty="0">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pic>
        <p:nvPicPr>
          <p:cNvPr id="12" name="Immagine 11"/>
          <p:cNvPicPr>
            <a:picLocks noChangeAspect="1"/>
          </p:cNvPicPr>
          <p:nvPr/>
        </p:nvPicPr>
        <p:blipFill>
          <a:blip r:embed="rId3" cstate="print"/>
          <a:srcRect/>
          <a:stretch>
            <a:fillRect/>
          </a:stretch>
        </p:blipFill>
        <p:spPr bwMode="auto">
          <a:xfrm>
            <a:off x="5877818" y="2574578"/>
            <a:ext cx="3014662" cy="3014662"/>
          </a:xfrm>
          <a:prstGeom prst="rect">
            <a:avLst/>
          </a:prstGeom>
          <a:noFill/>
          <a:ln w="9525">
            <a:noFill/>
            <a:miter lim="800000"/>
            <a:headEnd/>
            <a:tailEnd/>
          </a:ln>
        </p:spPr>
      </p:pic>
      <p:sp>
        <p:nvSpPr>
          <p:cNvPr id="13" name="Rettangolo 12"/>
          <p:cNvSpPr/>
          <p:nvPr/>
        </p:nvSpPr>
        <p:spPr>
          <a:xfrm>
            <a:off x="6012160" y="2347565"/>
            <a:ext cx="2599430" cy="369332"/>
          </a:xfrm>
          <a:prstGeom prst="rect">
            <a:avLst/>
          </a:prstGeom>
        </p:spPr>
        <p:txBody>
          <a:bodyPr wrap="none">
            <a:spAutoFit/>
          </a:bodyPr>
          <a:lstStyle/>
          <a:p>
            <a:pPr fontAlgn="auto">
              <a:spcBef>
                <a:spcPts val="0"/>
              </a:spcBef>
              <a:spcAft>
                <a:spcPts val="0"/>
              </a:spcAft>
              <a:defRPr/>
            </a:pPr>
            <a:r>
              <a:rPr lang="it-IT" b="1" dirty="0" smtClean="0">
                <a:effectLst>
                  <a:outerShdw blurRad="38100" dist="38100" dir="2700000" algn="tl">
                    <a:srgbClr val="000000"/>
                  </a:outerShdw>
                </a:effectLst>
                <a:latin typeface="Constantia" panose="02030602050306030303" pitchFamily="18" charset="0"/>
                <a:cs typeface="+mn-cs"/>
              </a:rPr>
              <a:t>duplicato informatico</a:t>
            </a:r>
            <a:endParaRPr lang="it-IT" b="1" dirty="0">
              <a:effectLst>
                <a:outerShdw blurRad="38100" dist="38100" dir="2700000" algn="tl">
                  <a:srgbClr val="000000"/>
                </a:outerShdw>
              </a:effectLst>
              <a:latin typeface="Constantia" panose="02030602050306030303"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63" presetClass="path" presetSubtype="0" accel="50000" decel="50000" fill="hold" grpId="1" nodeType="withEffect">
                                  <p:stCondLst>
                                    <p:cond delay="0"/>
                                  </p:stCondLst>
                                  <p:childTnLst>
                                    <p:animMotion origin="layout" path="M 0 0  L 0.25 0  E" pathEditMode="relative" ptsTypes="">
                                      <p:cBhvr>
                                        <p:cTn id="2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1"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srcRect/>
          <a:stretch>
            <a:fillRect/>
          </a:stretch>
        </p:blipFill>
        <p:spPr bwMode="auto">
          <a:xfrm>
            <a:off x="971550" y="2252663"/>
            <a:ext cx="4068763" cy="4068762"/>
          </a:xfrm>
          <a:prstGeom prst="rect">
            <a:avLst/>
          </a:prstGeom>
          <a:noFill/>
          <a:ln w="9525">
            <a:noFill/>
            <a:miter lim="800000"/>
            <a:headEnd/>
            <a:tailEnd/>
          </a:ln>
        </p:spPr>
      </p:pic>
      <p:sp>
        <p:nvSpPr>
          <p:cNvPr id="13" name="Rettangolo 12"/>
          <p:cNvSpPr/>
          <p:nvPr/>
        </p:nvSpPr>
        <p:spPr>
          <a:xfrm>
            <a:off x="1535113" y="1557338"/>
            <a:ext cx="2771775" cy="646112"/>
          </a:xfrm>
          <a:prstGeom prst="rect">
            <a:avLst/>
          </a:prstGeom>
        </p:spPr>
        <p:txBody>
          <a:bodyPr>
            <a:spAutoFit/>
          </a:bodyPr>
          <a:lstStyle/>
          <a:p>
            <a:pPr algn="ctr" fontAlgn="auto">
              <a:spcBef>
                <a:spcPts val="0"/>
              </a:spcBef>
              <a:spcAft>
                <a:spcPts val="0"/>
              </a:spcAft>
              <a:defRPr/>
            </a:pPr>
            <a:r>
              <a:rPr lang="it-IT" b="1" dirty="0">
                <a:effectLst>
                  <a:outerShdw blurRad="38100" dist="38100" dir="2700000" algn="tl">
                    <a:srgbClr val="000000"/>
                  </a:outerShdw>
                </a:effectLst>
                <a:latin typeface="Constantia" panose="02030602050306030303" pitchFamily="18" charset="0"/>
                <a:cs typeface="+mn-cs"/>
              </a:rPr>
              <a:t>documento informatico </a:t>
            </a:r>
          </a:p>
          <a:p>
            <a:pPr algn="ctr" fontAlgn="auto">
              <a:spcBef>
                <a:spcPts val="0"/>
              </a:spcBef>
              <a:spcAft>
                <a:spcPts val="0"/>
              </a:spcAft>
              <a:defRPr/>
            </a:pPr>
            <a:r>
              <a:rPr lang="it-IT" dirty="0">
                <a:latin typeface="Constantia" panose="02030602050306030303" pitchFamily="18" charset="0"/>
                <a:cs typeface="Courier New" pitchFamily="49" charset="0"/>
              </a:rPr>
              <a:t>art. 21 CAD</a:t>
            </a:r>
            <a:endParaRPr lang="it-IT" sz="1200" dirty="0">
              <a:latin typeface="Constantia" panose="02030602050306030303" pitchFamily="18" charset="0"/>
              <a:cs typeface="Courier New" pitchFamily="49" charset="0"/>
            </a:endParaRPr>
          </a:p>
        </p:txBody>
      </p:sp>
      <p:sp>
        <p:nvSpPr>
          <p:cNvPr id="14" name="Rettangolo 13"/>
          <p:cNvSpPr/>
          <p:nvPr/>
        </p:nvSpPr>
        <p:spPr>
          <a:xfrm>
            <a:off x="5220072" y="2780928"/>
            <a:ext cx="3708400" cy="2031325"/>
          </a:xfrm>
          <a:prstGeom prst="rect">
            <a:avLst/>
          </a:prstGeom>
        </p:spPr>
        <p:txBody>
          <a:bodyPr>
            <a:spAutoFit/>
          </a:bodyPr>
          <a:lstStyle/>
          <a:p>
            <a:pPr algn="just" fontAlgn="auto">
              <a:spcBef>
                <a:spcPts val="0"/>
              </a:spcBef>
              <a:spcAft>
                <a:spcPts val="0"/>
              </a:spcAft>
              <a:defRPr/>
            </a:pPr>
            <a:r>
              <a:rPr lang="it-IT" b="1" dirty="0" smtClean="0">
                <a:latin typeface="Constantia" panose="02030602050306030303" pitchFamily="18" charset="0"/>
                <a:cs typeface="Courier New" pitchFamily="49" charset="0"/>
              </a:rPr>
              <a:t>.pdf </a:t>
            </a:r>
            <a:r>
              <a:rPr lang="it-IT" dirty="0" smtClean="0">
                <a:latin typeface="Constantia" panose="02030602050306030303" pitchFamily="18" charset="0"/>
                <a:cs typeface="Courier New" pitchFamily="49" charset="0"/>
              </a:rPr>
              <a:t>ottenuto </a:t>
            </a:r>
            <a:r>
              <a:rPr lang="it-IT" dirty="0">
                <a:latin typeface="Constantia" panose="02030602050306030303" pitchFamily="18" charset="0"/>
                <a:cs typeface="Courier New" pitchFamily="49" charset="0"/>
              </a:rPr>
              <a:t>da una trasformazione di un </a:t>
            </a:r>
            <a:r>
              <a:rPr lang="it-IT" dirty="0" smtClean="0">
                <a:latin typeface="Constantia" panose="02030602050306030303" pitchFamily="18" charset="0"/>
                <a:cs typeface="Courier New" pitchFamily="49" charset="0"/>
              </a:rPr>
              <a:t>documento testuale</a:t>
            </a:r>
            <a:r>
              <a:rPr lang="it-IT" dirty="0">
                <a:latin typeface="Constantia" panose="02030602050306030303" pitchFamily="18" charset="0"/>
                <a:cs typeface="Courier New" pitchFamily="49" charset="0"/>
              </a:rPr>
              <a:t>, senza restrizioni per le operazioni di selezione e copia </a:t>
            </a:r>
            <a:r>
              <a:rPr lang="it-IT" dirty="0" smtClean="0">
                <a:latin typeface="Constantia" panose="02030602050306030303" pitchFamily="18" charset="0"/>
                <a:cs typeface="Courier New" pitchFamily="49" charset="0"/>
              </a:rPr>
              <a:t>di parti</a:t>
            </a:r>
          </a:p>
          <a:p>
            <a:pPr algn="just" fontAlgn="auto">
              <a:spcBef>
                <a:spcPts val="0"/>
              </a:spcBef>
              <a:spcAft>
                <a:spcPts val="0"/>
              </a:spcAft>
              <a:defRPr/>
            </a:pPr>
            <a:r>
              <a:rPr lang="it-IT" dirty="0" smtClean="0">
                <a:latin typeface="Constantia" panose="02030602050306030303" pitchFamily="18" charset="0"/>
                <a:cs typeface="Courier New" pitchFamily="49" charset="0"/>
              </a:rPr>
              <a:t>non </a:t>
            </a:r>
            <a:r>
              <a:rPr lang="it-IT" dirty="0">
                <a:latin typeface="Constantia" panose="02030602050306030303" pitchFamily="18" charset="0"/>
                <a:cs typeface="Courier New" pitchFamily="49" charset="0"/>
              </a:rPr>
              <a:t>è ammessa la scansione di immagini</a:t>
            </a:r>
            <a:endParaRPr lang="it-IT" dirty="0">
              <a:latin typeface="Constantia" panose="02030602050306030303" pitchFamily="18" charset="0"/>
              <a:cs typeface="+mn-cs"/>
            </a:endParaRPr>
          </a:p>
        </p:txBody>
      </p:sp>
      <p:pic>
        <p:nvPicPr>
          <p:cNvPr id="3074" name="Picture 2" descr="I:\Dropbox\conferenze\immagini\citazione.jpg"/>
          <p:cNvPicPr>
            <a:picLocks noChangeAspect="1" noChangeArrowheads="1"/>
          </p:cNvPicPr>
          <p:nvPr/>
        </p:nvPicPr>
        <p:blipFill>
          <a:blip r:embed="rId3" cstate="print"/>
          <a:srcRect/>
          <a:stretch>
            <a:fillRect/>
          </a:stretch>
        </p:blipFill>
        <p:spPr bwMode="auto">
          <a:xfrm>
            <a:off x="490538" y="2401888"/>
            <a:ext cx="4362450" cy="3490912"/>
          </a:xfrm>
          <a:prstGeom prst="rect">
            <a:avLst/>
          </a:prstGeom>
          <a:noFill/>
          <a:ln w="9525">
            <a:noFill/>
            <a:miter lim="800000"/>
            <a:headEnd/>
            <a:tailEnd/>
          </a:ln>
        </p:spPr>
      </p:pic>
      <p:sp>
        <p:nvSpPr>
          <p:cNvPr id="9" name="Titolo 1"/>
          <p:cNvSpPr txBox="1">
            <a:spLocks/>
          </p:cNvSpPr>
          <p:nvPr/>
        </p:nvSpPr>
        <p:spPr>
          <a:xfrm>
            <a:off x="0" y="0"/>
            <a:ext cx="9144000" cy="50482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preparazione </a:t>
            </a:r>
            <a:r>
              <a:rPr lang="it-IT" sz="2800" b="1"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atto da </a:t>
            </a: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notificare</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endParaRPr>
          </a:p>
        </p:txBody>
      </p:sp>
      <p:sp>
        <p:nvSpPr>
          <p:cNvPr id="10" name="Rettangolo 9"/>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a:effectLst>
                  <a:outerShdw blurRad="38100" dist="38100" dir="2700000" algn="tl">
                    <a:srgbClr val="000000">
                      <a:alpha val="43137"/>
                    </a:srgbClr>
                  </a:outerShdw>
                </a:effectLst>
                <a:latin typeface="Constantia" panose="02030602050306030303" pitchFamily="18" charset="0"/>
                <a:cs typeface="Courier New" pitchFamily="49" charset="0"/>
              </a:rPr>
              <a:t>art. 19 </a:t>
            </a: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bis, punto </a:t>
            </a:r>
            <a:r>
              <a:rPr lang="it-IT" sz="2800" b="1" dirty="0" smtClean="0">
                <a:solidFill>
                  <a:srgbClr val="FFFF00"/>
                </a:solidFill>
                <a:effectLst>
                  <a:outerShdw blurRad="38100" dist="38100" dir="2700000" algn="tl">
                    <a:srgbClr val="000000">
                      <a:alpha val="43137"/>
                    </a:srgbClr>
                  </a:outerShdw>
                </a:effectLst>
                <a:latin typeface="Constantia" panose="02030602050306030303" pitchFamily="18" charset="0"/>
                <a:cs typeface="Courier New" pitchFamily="49" charset="0"/>
              </a:rPr>
              <a:t>1</a:t>
            </a: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 - </a:t>
            </a:r>
            <a:r>
              <a:rPr lang="it-IT" sz="2800" b="1" dirty="0">
                <a:effectLst>
                  <a:outerShdw blurRad="38100" dist="38100" dir="2700000" algn="tl">
                    <a:srgbClr val="000000">
                      <a:alpha val="43137"/>
                    </a:srgbClr>
                  </a:outerShdw>
                </a:effectLst>
                <a:latin typeface="Constantia" panose="02030602050306030303" pitchFamily="18" charset="0"/>
                <a:cs typeface="Courier New" pitchFamily="49" charset="0"/>
              </a:rPr>
              <a:t>Specifiche </a:t>
            </a: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Tecniche</a:t>
            </a:r>
            <a:endParaRPr lang="it-IT" sz="2800" b="1" dirty="0">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I:\Dropbox\conferenze\immagini\firmacerta2.png"/>
          <p:cNvPicPr>
            <a:picLocks noChangeAspect="1" noChangeArrowheads="1"/>
          </p:cNvPicPr>
          <p:nvPr/>
        </p:nvPicPr>
        <p:blipFill>
          <a:blip r:embed="rId2" cstate="print"/>
          <a:srcRect/>
          <a:stretch>
            <a:fillRect/>
          </a:stretch>
        </p:blipFill>
        <p:spPr bwMode="auto">
          <a:xfrm>
            <a:off x="903114" y="2088356"/>
            <a:ext cx="3700462" cy="3868738"/>
          </a:xfrm>
          <a:prstGeom prst="rect">
            <a:avLst/>
          </a:prstGeom>
          <a:noFill/>
          <a:ln w="9525">
            <a:noFill/>
            <a:miter lim="800000"/>
            <a:headEnd/>
            <a:tailEnd/>
          </a:ln>
        </p:spPr>
      </p:pic>
      <p:sp>
        <p:nvSpPr>
          <p:cNvPr id="13" name="Rettangolo 12"/>
          <p:cNvSpPr/>
          <p:nvPr/>
        </p:nvSpPr>
        <p:spPr>
          <a:xfrm>
            <a:off x="1827039" y="1124744"/>
            <a:ext cx="2771775" cy="923925"/>
          </a:xfrm>
          <a:prstGeom prst="rect">
            <a:avLst/>
          </a:prstGeom>
        </p:spPr>
        <p:txBody>
          <a:bodyPr>
            <a:spAutoFit/>
          </a:bodyPr>
          <a:lstStyle/>
          <a:p>
            <a:pPr algn="ctr" fontAlgn="auto">
              <a:spcBef>
                <a:spcPts val="0"/>
              </a:spcBef>
              <a:spcAft>
                <a:spcPts val="0"/>
              </a:spcAft>
              <a:defRPr/>
            </a:pPr>
            <a:r>
              <a:rPr lang="it-IT" b="1" dirty="0">
                <a:effectLst>
                  <a:outerShdw blurRad="38100" dist="38100" dir="2700000" algn="tl">
                    <a:srgbClr val="000000"/>
                  </a:outerShdw>
                </a:effectLst>
                <a:latin typeface="Constantia" panose="02030602050306030303" pitchFamily="18" charset="0"/>
                <a:cs typeface="+mn-cs"/>
              </a:rPr>
              <a:t>firma del </a:t>
            </a:r>
          </a:p>
          <a:p>
            <a:pPr algn="ctr" fontAlgn="auto">
              <a:spcBef>
                <a:spcPts val="0"/>
              </a:spcBef>
              <a:spcAft>
                <a:spcPts val="0"/>
              </a:spcAft>
              <a:defRPr/>
            </a:pPr>
            <a:r>
              <a:rPr lang="it-IT" dirty="0">
                <a:effectLst>
                  <a:outerShdw blurRad="38100" dist="38100" dir="2700000" algn="tl">
                    <a:srgbClr val="000000"/>
                  </a:outerShdw>
                </a:effectLst>
                <a:latin typeface="Constantia" panose="02030602050306030303" pitchFamily="18" charset="0"/>
                <a:cs typeface="+mn-cs"/>
              </a:rPr>
              <a:t>documento informatico </a:t>
            </a:r>
          </a:p>
          <a:p>
            <a:pPr algn="ctr" fontAlgn="auto">
              <a:spcBef>
                <a:spcPts val="0"/>
              </a:spcBef>
              <a:spcAft>
                <a:spcPts val="0"/>
              </a:spcAft>
              <a:defRPr/>
            </a:pPr>
            <a:r>
              <a:rPr lang="it-IT" dirty="0">
                <a:latin typeface="Constantia" panose="02030602050306030303" pitchFamily="18" charset="0"/>
                <a:cs typeface="Courier New" pitchFamily="49" charset="0"/>
              </a:rPr>
              <a:t>art. 21 CAD</a:t>
            </a:r>
            <a:endParaRPr lang="it-IT" sz="1200" dirty="0">
              <a:latin typeface="Constantia" panose="02030602050306030303" pitchFamily="18" charset="0"/>
              <a:cs typeface="Courier New" pitchFamily="49" charset="0"/>
            </a:endParaRPr>
          </a:p>
        </p:txBody>
      </p:sp>
      <p:pic>
        <p:nvPicPr>
          <p:cNvPr id="4098" name="Picture 2" descr="I:\Dropbox\conferenze\immagini\firmacerta1.png"/>
          <p:cNvPicPr>
            <a:picLocks noChangeAspect="1" noChangeArrowheads="1"/>
          </p:cNvPicPr>
          <p:nvPr/>
        </p:nvPicPr>
        <p:blipFill>
          <a:blip r:embed="rId3" cstate="print"/>
          <a:srcRect/>
          <a:stretch>
            <a:fillRect/>
          </a:stretch>
        </p:blipFill>
        <p:spPr bwMode="auto">
          <a:xfrm>
            <a:off x="915814" y="2085181"/>
            <a:ext cx="3702050" cy="3871913"/>
          </a:xfrm>
          <a:prstGeom prst="rect">
            <a:avLst/>
          </a:prstGeom>
          <a:noFill/>
          <a:ln w="9525">
            <a:noFill/>
            <a:miter lim="800000"/>
            <a:headEnd/>
            <a:tailEnd/>
          </a:ln>
        </p:spPr>
      </p:pic>
      <p:pic>
        <p:nvPicPr>
          <p:cNvPr id="4100" name="Picture 4" descr="I:\Dropbox\conferenze\immagini\firmacerta3.png"/>
          <p:cNvPicPr>
            <a:picLocks noChangeAspect="1" noChangeArrowheads="1"/>
          </p:cNvPicPr>
          <p:nvPr/>
        </p:nvPicPr>
        <p:blipFill>
          <a:blip r:embed="rId4" cstate="print"/>
          <a:srcRect/>
          <a:stretch>
            <a:fillRect/>
          </a:stretch>
        </p:blipFill>
        <p:spPr bwMode="auto">
          <a:xfrm>
            <a:off x="4563889" y="1847056"/>
            <a:ext cx="2940050" cy="3200400"/>
          </a:xfrm>
          <a:prstGeom prst="rect">
            <a:avLst/>
          </a:prstGeom>
          <a:noFill/>
          <a:ln w="9525">
            <a:noFill/>
            <a:miter lim="800000"/>
            <a:headEnd/>
            <a:tailEnd/>
          </a:ln>
        </p:spPr>
      </p:pic>
      <p:pic>
        <p:nvPicPr>
          <p:cNvPr id="4102" name="Picture 6" descr="I:\Dropbox\conferenze\immagini\firmacerta5.png"/>
          <p:cNvPicPr>
            <a:picLocks noChangeAspect="1" noChangeArrowheads="1"/>
          </p:cNvPicPr>
          <p:nvPr/>
        </p:nvPicPr>
        <p:blipFill>
          <a:blip r:embed="rId5" cstate="print"/>
          <a:srcRect/>
          <a:stretch>
            <a:fillRect/>
          </a:stretch>
        </p:blipFill>
        <p:spPr bwMode="auto">
          <a:xfrm>
            <a:off x="5194126" y="1731169"/>
            <a:ext cx="2762250" cy="1238250"/>
          </a:xfrm>
          <a:prstGeom prst="rect">
            <a:avLst/>
          </a:prstGeom>
          <a:noFill/>
          <a:ln w="9525">
            <a:noFill/>
            <a:miter lim="800000"/>
            <a:headEnd/>
            <a:tailEnd/>
          </a:ln>
        </p:spPr>
      </p:pic>
      <p:pic>
        <p:nvPicPr>
          <p:cNvPr id="4101" name="Picture 5" descr="I:\Dropbox\conferenze\immagini\firmacerta4.png"/>
          <p:cNvPicPr>
            <a:picLocks noChangeAspect="1" noChangeArrowheads="1"/>
          </p:cNvPicPr>
          <p:nvPr/>
        </p:nvPicPr>
        <p:blipFill>
          <a:blip r:embed="rId6" cstate="print"/>
          <a:srcRect/>
          <a:stretch>
            <a:fillRect/>
          </a:stretch>
        </p:blipFill>
        <p:spPr bwMode="auto">
          <a:xfrm>
            <a:off x="5194126" y="1701006"/>
            <a:ext cx="2762250" cy="1238250"/>
          </a:xfrm>
          <a:prstGeom prst="rect">
            <a:avLst/>
          </a:prstGeom>
          <a:noFill/>
          <a:ln w="9525">
            <a:noFill/>
            <a:miter lim="800000"/>
            <a:headEnd/>
            <a:tailEnd/>
          </a:ln>
        </p:spPr>
      </p:pic>
      <p:sp>
        <p:nvSpPr>
          <p:cNvPr id="12" name="Titolo 1"/>
          <p:cNvSpPr txBox="1">
            <a:spLocks/>
          </p:cNvSpPr>
          <p:nvPr/>
        </p:nvSpPr>
        <p:spPr>
          <a:xfrm>
            <a:off x="1" y="0"/>
            <a:ext cx="9143999"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preparazione </a:t>
            </a:r>
            <a:r>
              <a:rPr lang="it-IT" sz="2800" b="1"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atto da </a:t>
            </a: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notificare</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endParaRPr>
          </a:p>
        </p:txBody>
      </p:sp>
      <p:pic>
        <p:nvPicPr>
          <p:cNvPr id="2" name="Picture 2" descr="C:\Users\Fabrizio1\Dropbox\conferenze\immagini\pdf_atto_firmato.png"/>
          <p:cNvPicPr>
            <a:picLocks noChangeAspect="1" noChangeArrowheads="1"/>
          </p:cNvPicPr>
          <p:nvPr/>
        </p:nvPicPr>
        <p:blipFill>
          <a:blip r:embed="rId7" cstate="print"/>
          <a:srcRect/>
          <a:stretch>
            <a:fillRect/>
          </a:stretch>
        </p:blipFill>
        <p:spPr bwMode="auto">
          <a:xfrm>
            <a:off x="1534939" y="3171031"/>
            <a:ext cx="2438400" cy="2438400"/>
          </a:xfrm>
          <a:prstGeom prst="rect">
            <a:avLst/>
          </a:prstGeom>
          <a:noFill/>
          <a:ln w="9525">
            <a:noFill/>
            <a:miter lim="800000"/>
            <a:headEnd/>
            <a:tailEnd/>
          </a:ln>
        </p:spPr>
      </p:pic>
      <p:pic>
        <p:nvPicPr>
          <p:cNvPr id="3" name="Picture 3" descr="C:\Users\Fabrizio1\Dropbox\conferenze\immagini\pdf_atto.png"/>
          <p:cNvPicPr>
            <a:picLocks noChangeAspect="1" noChangeArrowheads="1"/>
          </p:cNvPicPr>
          <p:nvPr/>
        </p:nvPicPr>
        <p:blipFill>
          <a:blip r:embed="rId8" cstate="print"/>
          <a:srcRect/>
          <a:stretch>
            <a:fillRect/>
          </a:stretch>
        </p:blipFill>
        <p:spPr bwMode="auto">
          <a:xfrm>
            <a:off x="5075064" y="3858419"/>
            <a:ext cx="2417762" cy="2417762"/>
          </a:xfrm>
          <a:prstGeom prst="rect">
            <a:avLst/>
          </a:prstGeom>
          <a:noFill/>
          <a:ln w="9525">
            <a:noFill/>
            <a:miter lim="800000"/>
            <a:headEnd/>
            <a:tailEnd/>
          </a:ln>
        </p:spPr>
      </p:pic>
      <p:sp>
        <p:nvSpPr>
          <p:cNvPr id="11" name="Rettangolo 10"/>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rPr>
              <a:t>firmato digitalmente</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100"/>
                                        </p:tgtEl>
                                      </p:cBhvr>
                                    </p:animEffect>
                                    <p:set>
                                      <p:cBhvr>
                                        <p:cTn id="16" dur="1" fill="hold">
                                          <p:stCondLst>
                                            <p:cond delay="499"/>
                                          </p:stCondLst>
                                        </p:cTn>
                                        <p:tgtEl>
                                          <p:spTgt spid="4100"/>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nodeType="afterEffect">
                                  <p:stCondLst>
                                    <p:cond delay="0"/>
                                  </p:stCondLst>
                                  <p:childTnLst>
                                    <p:animMotion origin="layout" path="M 1.66667E-6 -3.7037E-6 L -0.39149 -0.12314 " pathEditMode="relative" rAng="0" ptsTypes="AA">
                                      <p:cBhvr>
                                        <p:cTn id="19" dur="2000" fill="hold"/>
                                        <p:tgtEl>
                                          <p:spTgt spid="3"/>
                                        </p:tgtEl>
                                        <p:attrNameLst>
                                          <p:attrName>ppt_x</p:attrName>
                                          <p:attrName>ppt_y</p:attrName>
                                        </p:attrNameLst>
                                      </p:cBhvr>
                                      <p:rCtr x="-19583" y="-6157"/>
                                    </p:animMotion>
                                  </p:childTnLst>
                                </p:cTn>
                              </p:par>
                            </p:childTnLst>
                          </p:cTn>
                        </p:par>
                        <p:par>
                          <p:cTn id="20" fill="hold">
                            <p:stCondLst>
                              <p:cond delay="2500"/>
                            </p:stCondLst>
                            <p:childTnLst>
                              <p:par>
                                <p:cTn id="21" presetID="10" presetClass="exit" presetSubtype="0" fill="hold" nodeType="afterEffect">
                                  <p:stCondLst>
                                    <p:cond delay="0"/>
                                  </p:stCondLst>
                                  <p:childTnLst>
                                    <p:animEffect transition="out" filter="fade">
                                      <p:cBhvr>
                                        <p:cTn id="22" dur="500"/>
                                        <p:tgtEl>
                                          <p:spTgt spid="4098"/>
                                        </p:tgtEl>
                                      </p:cBhvr>
                                    </p:animEffect>
                                    <p:set>
                                      <p:cBhvr>
                                        <p:cTn id="23" dur="1" fill="hold">
                                          <p:stCondLst>
                                            <p:cond delay="499"/>
                                          </p:stCondLst>
                                        </p:cTn>
                                        <p:tgtEl>
                                          <p:spTgt spid="4098"/>
                                        </p:tgtEl>
                                        <p:attrNameLst>
                                          <p:attrName>style.visibility</p:attrName>
                                        </p:attrNameLst>
                                      </p:cBhvr>
                                      <p:to>
                                        <p:strVal val="hidden"/>
                                      </p:to>
                                    </p:se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fade">
                                      <p:cBhvr>
                                        <p:cTn id="27" dur="500"/>
                                        <p:tgtEl>
                                          <p:spTgt spid="410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101"/>
                                        </p:tgtEl>
                                      </p:cBhvr>
                                    </p:animEffect>
                                    <p:set>
                                      <p:cBhvr>
                                        <p:cTn id="32" dur="1" fill="hold">
                                          <p:stCondLst>
                                            <p:cond delay="499"/>
                                          </p:stCondLst>
                                        </p:cTn>
                                        <p:tgtEl>
                                          <p:spTgt spid="4101"/>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102"/>
                                        </p:tgtEl>
                                        <p:attrNameLst>
                                          <p:attrName>style.visibility</p:attrName>
                                        </p:attrNameLst>
                                      </p:cBhvr>
                                      <p:to>
                                        <p:strVal val="visible"/>
                                      </p:to>
                                    </p:set>
                                    <p:animEffect transition="in" filter="fade">
                                      <p:cBhvr>
                                        <p:cTn id="36" dur="500"/>
                                        <p:tgtEl>
                                          <p:spTgt spid="4102"/>
                                        </p:tgtEl>
                                      </p:cBhvr>
                                    </p:animEffec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500"/>
                                        <p:tgtEl>
                                          <p:spTgt spid="4102"/>
                                        </p:tgtEl>
                                      </p:cBhvr>
                                    </p:animEffect>
                                    <p:set>
                                      <p:cBhvr>
                                        <p:cTn id="40" dur="1" fill="hold">
                                          <p:stCondLst>
                                            <p:cond delay="499"/>
                                          </p:stCondLst>
                                        </p:cTn>
                                        <p:tgtEl>
                                          <p:spTgt spid="4102"/>
                                        </p:tgtEl>
                                        <p:attrNameLst>
                                          <p:attrName>style.visibility</p:attrName>
                                        </p:attrNameLst>
                                      </p:cBhvr>
                                      <p:to>
                                        <p:strVal val="hidden"/>
                                      </p:to>
                                    </p:set>
                                  </p:childTnLst>
                                </p:cTn>
                              </p:par>
                            </p:childTnLst>
                          </p:cTn>
                        </p:par>
                        <p:par>
                          <p:cTn id="41" fill="hold">
                            <p:stCondLst>
                              <p:cond delay="1500"/>
                            </p:stCondLst>
                            <p:childTnLst>
                              <p:par>
                                <p:cTn id="42" presetID="10" presetClass="exit" presetSubtype="0" fill="hold" nodeType="afterEffect">
                                  <p:stCondLst>
                                    <p:cond delay="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preparazione </a:t>
            </a:r>
            <a:r>
              <a:rPr lang="it-IT" sz="2800" b="1"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atto da </a:t>
            </a: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notificare</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endParaRPr>
          </a:p>
        </p:txBody>
      </p:sp>
      <p:pic>
        <p:nvPicPr>
          <p:cNvPr id="37890" name="Immagine 1"/>
          <p:cNvPicPr>
            <a:picLocks noChangeAspect="1"/>
          </p:cNvPicPr>
          <p:nvPr/>
        </p:nvPicPr>
        <p:blipFill>
          <a:blip r:embed="rId3" cstate="print"/>
          <a:srcRect/>
          <a:stretch>
            <a:fillRect/>
          </a:stretch>
        </p:blipFill>
        <p:spPr bwMode="auto">
          <a:xfrm>
            <a:off x="5091113" y="2138115"/>
            <a:ext cx="3014662" cy="3014662"/>
          </a:xfrm>
          <a:prstGeom prst="rect">
            <a:avLst/>
          </a:prstGeom>
          <a:noFill/>
          <a:ln w="9525">
            <a:noFill/>
            <a:miter lim="800000"/>
            <a:headEnd/>
            <a:tailEnd/>
          </a:ln>
        </p:spPr>
      </p:pic>
      <p:pic>
        <p:nvPicPr>
          <p:cNvPr id="3" name="Immagine 2"/>
          <p:cNvPicPr>
            <a:picLocks noChangeAspect="1"/>
          </p:cNvPicPr>
          <p:nvPr/>
        </p:nvPicPr>
        <p:blipFill>
          <a:blip r:embed="rId4" cstate="print"/>
          <a:srcRect/>
          <a:stretch>
            <a:fillRect/>
          </a:stretch>
        </p:blipFill>
        <p:spPr bwMode="auto">
          <a:xfrm>
            <a:off x="684213" y="2171452"/>
            <a:ext cx="2946400" cy="2947988"/>
          </a:xfrm>
          <a:prstGeom prst="rect">
            <a:avLst/>
          </a:prstGeom>
          <a:noFill/>
          <a:ln w="9525">
            <a:noFill/>
            <a:miter lim="800000"/>
            <a:headEnd/>
            <a:tailEnd/>
          </a:ln>
        </p:spPr>
      </p:pic>
      <p:sp>
        <p:nvSpPr>
          <p:cNvPr id="7" name="Rettangolo 6"/>
          <p:cNvSpPr/>
          <p:nvPr/>
        </p:nvSpPr>
        <p:spPr>
          <a:xfrm>
            <a:off x="782638" y="1952377"/>
            <a:ext cx="2777555" cy="369332"/>
          </a:xfrm>
          <a:prstGeom prst="rect">
            <a:avLst/>
          </a:prstGeom>
        </p:spPr>
        <p:txBody>
          <a:bodyPr wrap="none">
            <a:spAutoFit/>
          </a:bodyPr>
          <a:lstStyle/>
          <a:p>
            <a:pPr fontAlgn="auto">
              <a:spcBef>
                <a:spcPts val="0"/>
              </a:spcBef>
              <a:spcAft>
                <a:spcPts val="0"/>
              </a:spcAft>
              <a:defRPr/>
            </a:pPr>
            <a:r>
              <a:rPr lang="it-IT" b="1" dirty="0">
                <a:effectLst>
                  <a:outerShdw blurRad="38100" dist="38100" dir="2700000" algn="tl">
                    <a:srgbClr val="000000"/>
                  </a:outerShdw>
                </a:effectLst>
                <a:latin typeface="Constantia" panose="02030602050306030303" pitchFamily="18" charset="0"/>
                <a:cs typeface="+mn-cs"/>
              </a:rPr>
              <a:t>documento informatico</a:t>
            </a:r>
          </a:p>
        </p:txBody>
      </p:sp>
      <p:sp>
        <p:nvSpPr>
          <p:cNvPr id="8" name="Rettangolo 7"/>
          <p:cNvSpPr/>
          <p:nvPr/>
        </p:nvSpPr>
        <p:spPr>
          <a:xfrm>
            <a:off x="5543550" y="1911102"/>
            <a:ext cx="2109788" cy="369888"/>
          </a:xfrm>
          <a:prstGeom prst="rect">
            <a:avLst/>
          </a:prstGeom>
        </p:spPr>
        <p:txBody>
          <a:bodyPr wrap="none">
            <a:spAutoFit/>
          </a:bodyPr>
          <a:lstStyle/>
          <a:p>
            <a:pPr fontAlgn="auto">
              <a:spcBef>
                <a:spcPts val="0"/>
              </a:spcBef>
              <a:spcAft>
                <a:spcPts val="0"/>
              </a:spcAft>
              <a:defRPr/>
            </a:pPr>
            <a:r>
              <a:rPr lang="it-IT" b="1" dirty="0">
                <a:effectLst>
                  <a:outerShdw blurRad="38100" dist="38100" dir="2700000" algn="tl">
                    <a:srgbClr val="000000"/>
                  </a:outerShdw>
                </a:effectLst>
                <a:latin typeface="Constantia" panose="02030602050306030303" pitchFamily="18" charset="0"/>
                <a:cs typeface="+mn-cs"/>
              </a:rPr>
              <a:t>copia informatica</a:t>
            </a:r>
          </a:p>
        </p:txBody>
      </p:sp>
      <p:sp>
        <p:nvSpPr>
          <p:cNvPr id="9" name="Angolo ripiegato 8"/>
          <p:cNvSpPr/>
          <p:nvPr/>
        </p:nvSpPr>
        <p:spPr>
          <a:xfrm>
            <a:off x="5652120" y="2276872"/>
            <a:ext cx="1944216" cy="2520280"/>
          </a:xfrm>
          <a:prstGeom prst="foldedCorner">
            <a:avLst>
              <a:gd name="adj" fmla="val 32994"/>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sz="1200" b="1" dirty="0" smtClean="0">
              <a:solidFill>
                <a:schemeClr val="tx1"/>
              </a:solidFill>
              <a:effectLst>
                <a:outerShdw blurRad="38100" dist="38100" dir="2700000" algn="tl">
                  <a:srgbClr val="000000">
                    <a:alpha val="43137"/>
                  </a:srgbClr>
                </a:outerShdw>
              </a:effectLst>
              <a:latin typeface="Constantia" pitchFamily="18" charset="0"/>
            </a:endParaRPr>
          </a:p>
          <a:p>
            <a:pPr algn="ctr"/>
            <a:r>
              <a:rPr lang="it-IT" sz="1900" b="1" dirty="0" smtClean="0">
                <a:solidFill>
                  <a:srgbClr val="0A6F05"/>
                </a:solidFill>
                <a:effectLst>
                  <a:outerShdw blurRad="38100" dist="38100" dir="2700000" algn="tl">
                    <a:srgbClr val="000000">
                      <a:alpha val="43137"/>
                    </a:srgbClr>
                  </a:outerShdw>
                </a:effectLst>
                <a:latin typeface="Constantia" pitchFamily="18" charset="0"/>
              </a:rPr>
              <a:t>PDF </a:t>
            </a:r>
          </a:p>
          <a:p>
            <a:pPr algn="ctr"/>
            <a:r>
              <a:rPr lang="it-IT" sz="1900" b="1" dirty="0" smtClean="0">
                <a:solidFill>
                  <a:srgbClr val="0A6F05"/>
                </a:solidFill>
                <a:effectLst>
                  <a:outerShdw blurRad="38100" dist="38100" dir="2700000" algn="tl">
                    <a:srgbClr val="000000">
                      <a:alpha val="43137"/>
                    </a:srgbClr>
                  </a:outerShdw>
                </a:effectLst>
                <a:latin typeface="Constantia" pitchFamily="18" charset="0"/>
              </a:rPr>
              <a:t>immagine</a:t>
            </a:r>
          </a:p>
          <a:p>
            <a:pPr algn="ctr"/>
            <a:endParaRPr lang="it-IT" sz="1900" b="1" dirty="0" smtClean="0">
              <a:solidFill>
                <a:srgbClr val="0A6F05"/>
              </a:solidFill>
              <a:effectLst>
                <a:outerShdw blurRad="38100" dist="38100" dir="2700000" algn="tl">
                  <a:srgbClr val="000000">
                    <a:alpha val="43137"/>
                  </a:srgbClr>
                </a:outerShdw>
              </a:effectLst>
              <a:latin typeface="Constantia" pitchFamily="18" charset="0"/>
            </a:endParaRPr>
          </a:p>
          <a:p>
            <a:pPr algn="ctr"/>
            <a:r>
              <a:rPr lang="it-IT" sz="1900" b="1" dirty="0" smtClean="0">
                <a:solidFill>
                  <a:srgbClr val="FF0000"/>
                </a:solidFill>
                <a:effectLst>
                  <a:outerShdw blurRad="38100" dist="38100" dir="2700000" algn="tl">
                    <a:srgbClr val="000000">
                      <a:alpha val="43137"/>
                    </a:srgbClr>
                  </a:outerShdw>
                </a:effectLst>
                <a:latin typeface="Constantia" pitchFamily="18" charset="0"/>
              </a:rPr>
              <a:t>NON</a:t>
            </a:r>
          </a:p>
          <a:p>
            <a:pPr algn="ctr"/>
            <a:r>
              <a:rPr lang="it-IT" sz="1900" b="1" dirty="0" smtClean="0">
                <a:solidFill>
                  <a:srgbClr val="FF0000"/>
                </a:solidFill>
                <a:effectLst>
                  <a:outerShdw blurRad="38100" dist="38100" dir="2700000" algn="tl">
                    <a:srgbClr val="000000">
                      <a:alpha val="43137"/>
                    </a:srgbClr>
                  </a:outerShdw>
                </a:effectLst>
                <a:latin typeface="Constantia" pitchFamily="18" charset="0"/>
              </a:rPr>
              <a:t>sottoscritto digitalmente</a:t>
            </a:r>
            <a:endParaRPr lang="it-IT" sz="1900" b="1" dirty="0">
              <a:solidFill>
                <a:srgbClr val="FF0000"/>
              </a:solidFill>
              <a:effectLst>
                <a:outerShdw blurRad="38100" dist="38100" dir="2700000" algn="tl">
                  <a:srgbClr val="000000">
                    <a:alpha val="43137"/>
                  </a:srgbClr>
                </a:outerShdw>
              </a:effectLst>
              <a:latin typeface="Constantia" pitchFamily="18" charset="0"/>
            </a:endParaRPr>
          </a:p>
        </p:txBody>
      </p:sp>
      <p:pic>
        <p:nvPicPr>
          <p:cNvPr id="2050" name="Picture 2" descr="C:\Users\Fabrizio\Dropbox\OAUD_commissione_informatica\Commissione informatica UDINE\immagini\ricerca_decreti_autorizzativi_1.png"/>
          <p:cNvPicPr>
            <a:picLocks noChangeAspect="1" noChangeArrowheads="1"/>
          </p:cNvPicPr>
          <p:nvPr/>
        </p:nvPicPr>
        <p:blipFill>
          <a:blip r:embed="rId5" cstate="print"/>
          <a:srcRect r="30254"/>
          <a:stretch>
            <a:fillRect/>
          </a:stretch>
        </p:blipFill>
        <p:spPr bwMode="auto">
          <a:xfrm>
            <a:off x="324764" y="2180725"/>
            <a:ext cx="2232248" cy="1674186"/>
          </a:xfrm>
          <a:prstGeom prst="rect">
            <a:avLst/>
          </a:prstGeom>
          <a:noFill/>
        </p:spPr>
      </p:pic>
      <p:pic>
        <p:nvPicPr>
          <p:cNvPr id="2051" name="Picture 3" descr="C:\Users\Fabrizio\Dropbox\OAUD_commissione_informatica\Commissione informatica UDINE\immagini\fascicoli.png"/>
          <p:cNvPicPr>
            <a:picLocks noChangeAspect="1" noChangeArrowheads="1"/>
          </p:cNvPicPr>
          <p:nvPr/>
        </p:nvPicPr>
        <p:blipFill>
          <a:blip r:embed="rId6" cstate="print"/>
          <a:srcRect/>
          <a:stretch>
            <a:fillRect/>
          </a:stretch>
        </p:blipFill>
        <p:spPr bwMode="auto">
          <a:xfrm>
            <a:off x="827584" y="3140968"/>
            <a:ext cx="2358201" cy="2148755"/>
          </a:xfrm>
          <a:prstGeom prst="rect">
            <a:avLst/>
          </a:prstGeom>
          <a:noFill/>
        </p:spPr>
      </p:pic>
      <p:sp>
        <p:nvSpPr>
          <p:cNvPr id="10" name="Rettangolo 9"/>
          <p:cNvSpPr/>
          <p:nvPr/>
        </p:nvSpPr>
        <p:spPr>
          <a:xfrm>
            <a:off x="235362" y="1248122"/>
            <a:ext cx="3616557" cy="923330"/>
          </a:xfrm>
          <a:prstGeom prst="rect">
            <a:avLst/>
          </a:prstGeom>
          <a:solidFill>
            <a:srgbClr val="007FDE">
              <a:alpha val="50196"/>
            </a:srgb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auto">
              <a:spcBef>
                <a:spcPts val="0"/>
              </a:spcBef>
              <a:spcAft>
                <a:spcPts val="0"/>
              </a:spcAft>
              <a:defRPr/>
            </a:pPr>
            <a:r>
              <a:rPr lang="it-IT" b="1" dirty="0" smtClean="0">
                <a:solidFill>
                  <a:schemeClr val="tx1"/>
                </a:solidFill>
                <a:effectLst>
                  <a:outerShdw blurRad="38100" dist="38100" dir="2700000" algn="tl">
                    <a:srgbClr val="000000"/>
                  </a:outerShdw>
                </a:effectLst>
                <a:latin typeface="Constantia" panose="02030602050306030303" pitchFamily="18" charset="0"/>
              </a:rPr>
              <a:t>di </a:t>
            </a:r>
            <a:r>
              <a:rPr lang="it-IT" b="1" dirty="0">
                <a:solidFill>
                  <a:schemeClr val="tx1"/>
                </a:solidFill>
                <a:effectLst>
                  <a:outerShdw blurRad="38100" dist="38100" dir="2700000" algn="tl">
                    <a:srgbClr val="000000"/>
                  </a:outerShdw>
                </a:effectLst>
                <a:latin typeface="Constantia" panose="02030602050306030303" pitchFamily="18" charset="0"/>
              </a:rPr>
              <a:t>documento informatico </a:t>
            </a:r>
            <a:endParaRPr lang="it-IT" b="1" dirty="0" smtClean="0">
              <a:solidFill>
                <a:schemeClr val="tx1"/>
              </a:solidFill>
              <a:effectLst>
                <a:outerShdw blurRad="38100" dist="38100" dir="2700000" algn="tl">
                  <a:srgbClr val="000000"/>
                </a:outerShdw>
              </a:effectLst>
              <a:latin typeface="Constantia" panose="02030602050306030303" pitchFamily="18" charset="0"/>
            </a:endParaRPr>
          </a:p>
          <a:p>
            <a:pPr algn="ctr" fontAlgn="auto">
              <a:spcBef>
                <a:spcPts val="0"/>
              </a:spcBef>
              <a:spcAft>
                <a:spcPts val="0"/>
              </a:spcAft>
              <a:defRPr/>
            </a:pPr>
            <a:r>
              <a:rPr lang="it-IT" b="1" dirty="0" smtClean="0">
                <a:solidFill>
                  <a:schemeClr val="tx1"/>
                </a:solidFill>
                <a:effectLst>
                  <a:outerShdw blurRad="38100" dist="38100" dir="2700000" algn="tl">
                    <a:srgbClr val="000000">
                      <a:alpha val="43137"/>
                    </a:srgbClr>
                  </a:outerShdw>
                </a:effectLst>
                <a:latin typeface="Constantia" panose="02030602050306030303" pitchFamily="18" charset="0"/>
              </a:rPr>
              <a:t>art</a:t>
            </a:r>
            <a:r>
              <a:rPr lang="it-IT" b="1" dirty="0">
                <a:solidFill>
                  <a:schemeClr val="tx1"/>
                </a:solidFill>
                <a:effectLst>
                  <a:outerShdw blurRad="38100" dist="38100" dir="2700000" algn="tl">
                    <a:srgbClr val="000000">
                      <a:alpha val="43137"/>
                    </a:srgbClr>
                  </a:outerShdw>
                </a:effectLst>
                <a:latin typeface="Constantia" panose="02030602050306030303" pitchFamily="18" charset="0"/>
              </a:rPr>
              <a:t>. 23 bis, co. 2, </a:t>
            </a:r>
            <a:r>
              <a:rPr lang="it-IT" b="1" dirty="0" smtClean="0">
                <a:solidFill>
                  <a:schemeClr val="tx1"/>
                </a:solidFill>
                <a:effectLst>
                  <a:outerShdw blurRad="38100" dist="38100" dir="2700000" algn="tl">
                    <a:srgbClr val="000000">
                      <a:alpha val="43137"/>
                    </a:srgbClr>
                  </a:outerShdw>
                </a:effectLst>
                <a:latin typeface="Constantia" panose="02030602050306030303" pitchFamily="18" charset="0"/>
              </a:rPr>
              <a:t>CAD</a:t>
            </a:r>
          </a:p>
          <a:p>
            <a:pPr algn="ctr" fontAlgn="auto">
              <a:spcBef>
                <a:spcPts val="0"/>
              </a:spcBef>
              <a:spcAft>
                <a:spcPts val="0"/>
              </a:spcAft>
              <a:defRPr/>
            </a:pPr>
            <a:r>
              <a:rPr lang="it-IT" dirty="0" smtClean="0">
                <a:solidFill>
                  <a:schemeClr val="tx1"/>
                </a:solidFill>
                <a:latin typeface="Constantia" panose="02030602050306030303" pitchFamily="18" charset="0"/>
              </a:rPr>
              <a:t>estratta </a:t>
            </a:r>
            <a:r>
              <a:rPr lang="it-IT" dirty="0" smtClean="0">
                <a:solidFill>
                  <a:schemeClr val="tx1"/>
                </a:solidFill>
                <a:latin typeface="Constantia" panose="02030602050306030303" pitchFamily="18" charset="0"/>
              </a:rPr>
              <a:t>da fascicolo informatico</a:t>
            </a:r>
            <a:endParaRPr lang="it-IT" dirty="0">
              <a:solidFill>
                <a:schemeClr val="tx1"/>
              </a:solidFill>
              <a:latin typeface="Constantia" panose="02030602050306030303" pitchFamily="18" charset="0"/>
            </a:endParaRPr>
          </a:p>
        </p:txBody>
      </p:sp>
      <p:sp>
        <p:nvSpPr>
          <p:cNvPr id="11" name="Rettangolo 10"/>
          <p:cNvSpPr/>
          <p:nvPr/>
        </p:nvSpPr>
        <p:spPr>
          <a:xfrm>
            <a:off x="251520" y="4665910"/>
            <a:ext cx="3600400" cy="923330"/>
          </a:xfrm>
          <a:prstGeom prst="rect">
            <a:avLst/>
          </a:prstGeom>
          <a:solidFill>
            <a:srgbClr val="FFC000">
              <a:alpha val="50196"/>
            </a:srgb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it-IT" b="1" dirty="0" smtClean="0">
                <a:solidFill>
                  <a:schemeClr val="tx1"/>
                </a:solidFill>
                <a:effectLst>
                  <a:outerShdw blurRad="38100" dist="38100" dir="2700000" algn="tl">
                    <a:srgbClr val="000000"/>
                  </a:outerShdw>
                </a:effectLst>
                <a:latin typeface="Constantia" panose="02030602050306030303" pitchFamily="18" charset="0"/>
              </a:rPr>
              <a:t>di documento analogico</a:t>
            </a:r>
          </a:p>
          <a:p>
            <a:pPr algn="ctr" fontAlgn="auto">
              <a:spcBef>
                <a:spcPts val="0"/>
              </a:spcBef>
              <a:spcAft>
                <a:spcPts val="0"/>
              </a:spcAft>
              <a:defRPr/>
            </a:pPr>
            <a:r>
              <a:rPr lang="it-IT" b="1" dirty="0" smtClean="0">
                <a:solidFill>
                  <a:schemeClr val="tx1"/>
                </a:solidFill>
                <a:effectLst>
                  <a:outerShdw blurRad="38100" dist="38100" dir="2700000" algn="tl">
                    <a:srgbClr val="000000"/>
                  </a:outerShdw>
                </a:effectLst>
                <a:latin typeface="Constantia" panose="02030602050306030303" pitchFamily="18" charset="0"/>
              </a:rPr>
              <a:t>art</a:t>
            </a:r>
            <a:r>
              <a:rPr lang="it-IT" b="1" dirty="0">
                <a:solidFill>
                  <a:schemeClr val="tx1"/>
                </a:solidFill>
                <a:effectLst>
                  <a:outerShdw blurRad="38100" dist="38100" dir="2700000" algn="tl">
                    <a:srgbClr val="000000"/>
                  </a:outerShdw>
                </a:effectLst>
                <a:latin typeface="Constantia" panose="02030602050306030303" pitchFamily="18" charset="0"/>
              </a:rPr>
              <a:t>. 22 </a:t>
            </a:r>
            <a:r>
              <a:rPr lang="it-IT" b="1" dirty="0" smtClean="0">
                <a:solidFill>
                  <a:schemeClr val="tx1"/>
                </a:solidFill>
                <a:effectLst>
                  <a:outerShdw blurRad="38100" dist="38100" dir="2700000" algn="tl">
                    <a:srgbClr val="000000"/>
                  </a:outerShdw>
                </a:effectLst>
                <a:latin typeface="Constantia" panose="02030602050306030303" pitchFamily="18" charset="0"/>
              </a:rPr>
              <a:t>CAD</a:t>
            </a:r>
          </a:p>
          <a:p>
            <a:pPr algn="ctr" fontAlgn="auto">
              <a:spcBef>
                <a:spcPts val="0"/>
              </a:spcBef>
              <a:spcAft>
                <a:spcPts val="0"/>
              </a:spcAft>
              <a:defRPr/>
            </a:pPr>
            <a:r>
              <a:rPr lang="it-IT" dirty="0" smtClean="0">
                <a:solidFill>
                  <a:schemeClr val="tx1"/>
                </a:solidFill>
                <a:latin typeface="Constantia" panose="02030602050306030303" pitchFamily="18" charset="0"/>
              </a:rPr>
              <a:t>richiesta </a:t>
            </a:r>
            <a:r>
              <a:rPr lang="it-IT" dirty="0" smtClean="0">
                <a:solidFill>
                  <a:schemeClr val="tx1"/>
                </a:solidFill>
                <a:latin typeface="Constantia" panose="02030602050306030303" pitchFamily="18" charset="0"/>
              </a:rPr>
              <a:t>copia  in cancelleria</a:t>
            </a:r>
            <a:endParaRPr lang="it-IT" dirty="0">
              <a:solidFill>
                <a:schemeClr val="tx1"/>
              </a:solidFill>
              <a:latin typeface="Constantia" panose="02030602050306030303" pitchFamily="18" charset="0"/>
            </a:endParaRPr>
          </a:p>
        </p:txBody>
      </p:sp>
      <p:cxnSp>
        <p:nvCxnSpPr>
          <p:cNvPr id="14" name="Connettore 2 13"/>
          <p:cNvCxnSpPr/>
          <p:nvPr/>
        </p:nvCxnSpPr>
        <p:spPr>
          <a:xfrm flipH="1" flipV="1">
            <a:off x="3851920" y="1709787"/>
            <a:ext cx="1728194" cy="1791222"/>
          </a:xfrm>
          <a:prstGeom prst="straightConnector1">
            <a:avLst/>
          </a:prstGeom>
          <a:ln>
            <a:solidFill>
              <a:srgbClr val="002060"/>
            </a:solidFill>
            <a:tailEnd type="arrow"/>
          </a:ln>
        </p:spPr>
        <p:style>
          <a:lnRef idx="3">
            <a:schemeClr val="accent5"/>
          </a:lnRef>
          <a:fillRef idx="0">
            <a:schemeClr val="accent5"/>
          </a:fillRef>
          <a:effectRef idx="2">
            <a:schemeClr val="accent5"/>
          </a:effectRef>
          <a:fontRef idx="minor">
            <a:schemeClr val="tx1"/>
          </a:fontRef>
        </p:style>
      </p:cxnSp>
      <p:cxnSp>
        <p:nvCxnSpPr>
          <p:cNvPr id="17" name="Connettore 2 16"/>
          <p:cNvCxnSpPr/>
          <p:nvPr/>
        </p:nvCxnSpPr>
        <p:spPr>
          <a:xfrm flipH="1">
            <a:off x="3851920" y="3573016"/>
            <a:ext cx="1728193" cy="1546424"/>
          </a:xfrm>
          <a:prstGeom prst="straightConnector1">
            <a:avLst/>
          </a:prstGeom>
          <a:ln>
            <a:solidFill>
              <a:srgbClr val="0A6F05"/>
            </a:solidFill>
            <a:tailEnd type="arrow"/>
          </a:ln>
        </p:spPr>
        <p:style>
          <a:lnRef idx="3">
            <a:schemeClr val="accent5"/>
          </a:lnRef>
          <a:fillRef idx="0">
            <a:schemeClr val="accent5"/>
          </a:fillRef>
          <a:effectRef idx="2">
            <a:schemeClr val="accent5"/>
          </a:effectRef>
          <a:fontRef idx="minor">
            <a:schemeClr val="tx1"/>
          </a:fontRef>
        </p:style>
      </p:cxnSp>
      <p:sp>
        <p:nvSpPr>
          <p:cNvPr id="15" name="Rettangolo 14"/>
          <p:cNvSpPr/>
          <p:nvPr/>
        </p:nvSpPr>
        <p:spPr>
          <a:xfrm>
            <a:off x="1"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000" b="1" dirty="0">
                <a:effectLst>
                  <a:outerShdw blurRad="38100" dist="38100" dir="2700000" algn="tl">
                    <a:srgbClr val="000000">
                      <a:alpha val="43137"/>
                    </a:srgbClr>
                  </a:outerShdw>
                </a:effectLst>
                <a:latin typeface="Constantia" panose="02030602050306030303" pitchFamily="18" charset="0"/>
                <a:cs typeface="Courier New" pitchFamily="49" charset="0"/>
              </a:rPr>
              <a:t>art. 18 </a:t>
            </a:r>
            <a:r>
              <a:rPr lang="it-IT" sz="20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DM 44/2011 </a:t>
            </a:r>
            <a:endParaRPr lang="it-IT" sz="2000" b="1" dirty="0">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35" presetClass="path" presetSubtype="0" accel="50000" decel="50000" fill="hold" grpId="0" nodeType="withEffect">
                                  <p:stCondLst>
                                    <p:cond delay="0"/>
                                  </p:stCondLst>
                                  <p:childTnLst>
                                    <p:animMotion origin="layout" path="M 0 0  L -0.25 0  E" pathEditMode="relative" ptsTypes="">
                                      <p:cBhvr>
                                        <p:cTn id="19" dur="2000" fill="hold"/>
                                        <p:tgtEl>
                                          <p:spTgt spid="9"/>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2" nodeType="clickEffect">
                                  <p:stCondLst>
                                    <p:cond delay="0"/>
                                  </p:stCondLst>
                                  <p:childTnLst>
                                    <p:animEffect transition="out" filter="fade">
                                      <p:cBhvr>
                                        <p:cTn id="23" dur="2000"/>
                                        <p:tgtEl>
                                          <p:spTgt spid="9"/>
                                        </p:tgtEl>
                                      </p:cBhvr>
                                    </p:animEffect>
                                    <p:set>
                                      <p:cBhvr>
                                        <p:cTn id="24" dur="1" fill="hold">
                                          <p:stCondLst>
                                            <p:cond delay="1999"/>
                                          </p:stCondLst>
                                        </p:cTn>
                                        <p:tgtEl>
                                          <p:spTgt spid="9"/>
                                        </p:tgtEl>
                                        <p:attrNameLst>
                                          <p:attrName>style.visibility</p:attrName>
                                        </p:attrNameLst>
                                      </p:cBhvr>
                                      <p:to>
                                        <p:strVal val="hidden"/>
                                      </p:to>
                                    </p:se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20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0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051"/>
                                        </p:tgtEl>
                                        <p:attrNameLst>
                                          <p:attrName>style.visibility</p:attrName>
                                        </p:attrNameLst>
                                      </p:cBhvr>
                                      <p:to>
                                        <p:strVal val="visible"/>
                                      </p:to>
                                    </p:set>
                                    <p:animEffect transition="in" filter="fade">
                                      <p:cBhvr>
                                        <p:cTn id="4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P spid="9" grpId="2" animBg="1"/>
      <p:bldP spid="11"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I:\Dropbox\conferenze\immagini\pdf.png"/>
          <p:cNvPicPr>
            <a:picLocks noChangeAspect="1" noChangeArrowheads="1"/>
          </p:cNvPicPr>
          <p:nvPr/>
        </p:nvPicPr>
        <p:blipFill>
          <a:blip r:embed="rId3" cstate="print"/>
          <a:srcRect/>
          <a:stretch>
            <a:fillRect/>
          </a:stretch>
        </p:blipFill>
        <p:spPr bwMode="auto">
          <a:xfrm>
            <a:off x="1227138" y="3142332"/>
            <a:ext cx="2517775" cy="2516188"/>
          </a:xfrm>
          <a:prstGeom prst="rect">
            <a:avLst/>
          </a:prstGeom>
          <a:noFill/>
          <a:ln w="9525">
            <a:noFill/>
            <a:miter lim="800000"/>
            <a:headEnd/>
            <a:tailEnd/>
          </a:ln>
        </p:spPr>
      </p:pic>
      <p:sp>
        <p:nvSpPr>
          <p:cNvPr id="11"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copia </a:t>
            </a: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informatica da </a:t>
            </a: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documento </a:t>
            </a: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analogico</a:t>
            </a:r>
            <a:endParaRPr lang="it-IT" sz="1200" b="1"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endParaRPr>
          </a:p>
        </p:txBody>
      </p:sp>
      <p:sp>
        <p:nvSpPr>
          <p:cNvPr id="13" name="Rettangolo 12"/>
          <p:cNvSpPr/>
          <p:nvPr/>
        </p:nvSpPr>
        <p:spPr>
          <a:xfrm>
            <a:off x="503238" y="1640557"/>
            <a:ext cx="5040312" cy="923925"/>
          </a:xfrm>
          <a:prstGeom prst="rect">
            <a:avLst/>
          </a:prstGeom>
        </p:spPr>
        <p:txBody>
          <a:bodyPr>
            <a:spAutoFit/>
          </a:bodyPr>
          <a:lstStyle/>
          <a:p>
            <a:pPr algn="ctr" fontAlgn="auto">
              <a:spcBef>
                <a:spcPts val="0"/>
              </a:spcBef>
              <a:spcAft>
                <a:spcPts val="0"/>
              </a:spcAft>
              <a:defRPr/>
            </a:pPr>
            <a:r>
              <a:rPr lang="it-IT" b="1" dirty="0">
                <a:effectLst>
                  <a:outerShdw blurRad="38100" dist="38100" dir="2700000" algn="tl">
                    <a:srgbClr val="000000"/>
                  </a:outerShdw>
                </a:effectLst>
                <a:latin typeface="Constantia" pitchFamily="18" charset="0"/>
                <a:cs typeface="+mn-cs"/>
              </a:rPr>
              <a:t>copie informatiche di atti originariamente formati su supporto analogico </a:t>
            </a:r>
          </a:p>
          <a:p>
            <a:pPr algn="ctr" fontAlgn="auto">
              <a:spcBef>
                <a:spcPts val="0"/>
              </a:spcBef>
              <a:spcAft>
                <a:spcPts val="0"/>
              </a:spcAft>
              <a:defRPr/>
            </a:pPr>
            <a:r>
              <a:rPr lang="it-IT" dirty="0">
                <a:latin typeface="Constantia" pitchFamily="18" charset="0"/>
                <a:cs typeface="Courier New" pitchFamily="49" charset="0"/>
              </a:rPr>
              <a:t>art. 22 CAD</a:t>
            </a:r>
            <a:endParaRPr lang="it-IT" sz="1200" dirty="0">
              <a:latin typeface="Constantia" pitchFamily="18" charset="0"/>
              <a:cs typeface="Courier New" pitchFamily="49" charset="0"/>
            </a:endParaRPr>
          </a:p>
        </p:txBody>
      </p:sp>
      <p:sp>
        <p:nvSpPr>
          <p:cNvPr id="14" name="Rettangolo 13"/>
          <p:cNvSpPr/>
          <p:nvPr/>
        </p:nvSpPr>
        <p:spPr>
          <a:xfrm>
            <a:off x="4811713" y="3339182"/>
            <a:ext cx="3576637" cy="2062103"/>
          </a:xfrm>
          <a:prstGeom prst="rect">
            <a:avLst/>
          </a:prstGeom>
        </p:spPr>
        <p:txBody>
          <a:bodyPr>
            <a:spAutoFit/>
          </a:bodyPr>
          <a:lstStyle/>
          <a:p>
            <a:pPr algn="just" fontAlgn="auto">
              <a:spcBef>
                <a:spcPts val="0"/>
              </a:spcBef>
              <a:spcAft>
                <a:spcPts val="0"/>
              </a:spcAft>
              <a:defRPr/>
            </a:pPr>
            <a:r>
              <a:rPr lang="it-IT" sz="1600" dirty="0" smtClean="0">
                <a:latin typeface="Constantia" pitchFamily="18" charset="0"/>
                <a:cs typeface="Courier New" pitchFamily="49" charset="0"/>
              </a:rPr>
              <a:t>Nei </a:t>
            </a:r>
            <a:r>
              <a:rPr lang="it-IT" sz="1600" dirty="0">
                <a:latin typeface="Constantia" pitchFamily="18" charset="0"/>
                <a:cs typeface="Courier New" pitchFamily="49" charset="0"/>
              </a:rPr>
              <a:t>casi diversi dal comma 1, i documenti informatici o copie </a:t>
            </a:r>
            <a:r>
              <a:rPr lang="it-IT" sz="1600" dirty="0" smtClean="0">
                <a:latin typeface="Constantia" pitchFamily="18" charset="0"/>
                <a:cs typeface="Courier New" pitchFamily="49" charset="0"/>
              </a:rPr>
              <a:t>informatiche, anche </a:t>
            </a:r>
            <a:r>
              <a:rPr lang="it-IT" sz="1600" dirty="0">
                <a:latin typeface="Constantia" pitchFamily="18" charset="0"/>
                <a:cs typeface="Courier New" pitchFamily="49" charset="0"/>
              </a:rPr>
              <a:t>per immagine, di documenti analogici, allegati al messaggio di </a:t>
            </a:r>
            <a:r>
              <a:rPr lang="it-IT" sz="1600" dirty="0" smtClean="0">
                <a:latin typeface="Constantia" pitchFamily="18" charset="0"/>
                <a:cs typeface="Courier New" pitchFamily="49" charset="0"/>
              </a:rPr>
              <a:t>posta elettronica </a:t>
            </a:r>
            <a:r>
              <a:rPr lang="it-IT" sz="1600" dirty="0">
                <a:latin typeface="Constantia" pitchFamily="18" charset="0"/>
                <a:cs typeface="Courier New" pitchFamily="49" charset="0"/>
              </a:rPr>
              <a:t>certificata, sono privi di elementi attivi, tra cui macro e </a:t>
            </a:r>
            <a:r>
              <a:rPr lang="it-IT" sz="1600" dirty="0" smtClean="0">
                <a:latin typeface="Constantia" pitchFamily="18" charset="0"/>
                <a:cs typeface="Courier New" pitchFamily="49" charset="0"/>
              </a:rPr>
              <a:t>campi variabili</a:t>
            </a:r>
            <a:r>
              <a:rPr lang="it-IT" sz="1600" dirty="0">
                <a:latin typeface="Constantia" pitchFamily="18" charset="0"/>
                <a:cs typeface="Courier New" pitchFamily="49" charset="0"/>
              </a:rPr>
              <a:t>, e sono consentiti in formato PDF.</a:t>
            </a:r>
            <a:endParaRPr lang="it-IT" sz="1200" dirty="0">
              <a:latin typeface="Constantia" pitchFamily="18" charset="0"/>
              <a:cs typeface="+mn-cs"/>
            </a:endParaRPr>
          </a:p>
        </p:txBody>
      </p:sp>
      <p:pic>
        <p:nvPicPr>
          <p:cNvPr id="5123" name="Picture 3" descr="I:\Dropbox\conferenze\immagini\documento2.png"/>
          <p:cNvPicPr>
            <a:picLocks noChangeAspect="1" noChangeArrowheads="1"/>
          </p:cNvPicPr>
          <p:nvPr/>
        </p:nvPicPr>
        <p:blipFill>
          <a:blip r:embed="rId4" cstate="print"/>
          <a:srcRect/>
          <a:stretch>
            <a:fillRect/>
          </a:stretch>
        </p:blipFill>
        <p:spPr bwMode="auto">
          <a:xfrm>
            <a:off x="5613400" y="1265907"/>
            <a:ext cx="2073275" cy="2073275"/>
          </a:xfrm>
          <a:prstGeom prst="rect">
            <a:avLst/>
          </a:prstGeom>
          <a:noFill/>
          <a:ln w="9525">
            <a:noFill/>
            <a:miter lim="800000"/>
            <a:headEnd/>
            <a:tailEnd/>
          </a:ln>
        </p:spPr>
      </p:pic>
      <p:pic>
        <p:nvPicPr>
          <p:cNvPr id="5126" name="Picture 6" descr="I:\Dropbox\conferenze\immagini\scanner1.png"/>
          <p:cNvPicPr>
            <a:picLocks noChangeAspect="1" noChangeArrowheads="1"/>
          </p:cNvPicPr>
          <p:nvPr/>
        </p:nvPicPr>
        <p:blipFill>
          <a:blip r:embed="rId5" cstate="print"/>
          <a:srcRect/>
          <a:stretch>
            <a:fillRect/>
          </a:stretch>
        </p:blipFill>
        <p:spPr bwMode="auto">
          <a:xfrm>
            <a:off x="684213" y="2842295"/>
            <a:ext cx="3921125" cy="3106737"/>
          </a:xfrm>
          <a:prstGeom prst="rect">
            <a:avLst/>
          </a:prstGeom>
          <a:noFill/>
          <a:ln w="9525">
            <a:noFill/>
            <a:miter lim="800000"/>
            <a:headEnd/>
            <a:tailEnd/>
          </a:ln>
        </p:spPr>
      </p:pic>
      <p:sp>
        <p:nvSpPr>
          <p:cNvPr id="12" name="Rettangolo 11"/>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defRPr/>
            </a:pPr>
            <a:r>
              <a:rPr lang="en-US"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art</a:t>
            </a:r>
            <a:r>
              <a:rPr lang="en-US" sz="2800" b="1" dirty="0">
                <a:effectLst>
                  <a:outerShdw blurRad="38100" dist="38100" dir="2700000" algn="tl">
                    <a:srgbClr val="000000">
                      <a:alpha val="43137"/>
                    </a:srgbClr>
                  </a:outerShdw>
                </a:effectLst>
                <a:latin typeface="Constantia" panose="02030602050306030303" pitchFamily="18" charset="0"/>
                <a:cs typeface="Courier New" pitchFamily="49" charset="0"/>
              </a:rPr>
              <a:t>. 22 CAD + art 4 DPCONS 13/11/2014 </a:t>
            </a:r>
            <a:endParaRPr lang="it-IT" sz="2800" b="1" dirty="0">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125"/>
                                        </p:tgtEl>
                                        <p:attrNameLst>
                                          <p:attrName>style.visibility</p:attrName>
                                        </p:attrNameLst>
                                      </p:cBhvr>
                                      <p:to>
                                        <p:strVal val="visible"/>
                                      </p:to>
                                    </p:set>
                                  </p:childTnLst>
                                </p:cTn>
                              </p:par>
                              <p:par>
                                <p:cTn id="10" presetID="42" presetClass="path" presetSubtype="0" accel="50000" decel="50000" fill="hold" nodeType="withEffect">
                                  <p:stCondLst>
                                    <p:cond delay="0"/>
                                  </p:stCondLst>
                                  <p:childTnLst>
                                    <p:animMotion origin="layout" path="M 0.00018 0.00508 L -0.45538 0.3055 " pathEditMode="relative" rAng="0" ptsTypes="AA">
                                      <p:cBhvr>
                                        <p:cTn id="11" dur="2000" fill="hold"/>
                                        <p:tgtEl>
                                          <p:spTgt spid="5123"/>
                                        </p:tgtEl>
                                        <p:attrNameLst>
                                          <p:attrName>ppt_x</p:attrName>
                                          <p:attrName>ppt_y</p:attrName>
                                        </p:attrNameLst>
                                      </p:cBhvr>
                                      <p:rCtr x="-22778" y="15009"/>
                                    </p:animMotion>
                                  </p:childTnLst>
                                </p:cTn>
                              </p:par>
                            </p:childTnLst>
                          </p:cTn>
                        </p:par>
                        <p:par>
                          <p:cTn id="12" fill="hold">
                            <p:stCondLst>
                              <p:cond delay="2000"/>
                            </p:stCondLst>
                            <p:childTnLst>
                              <p:par>
                                <p:cTn id="13" presetID="42" presetClass="path" presetSubtype="0" accel="50000" decel="50000" fill="hold" nodeType="afterEffect">
                                  <p:stCondLst>
                                    <p:cond delay="0"/>
                                  </p:stCondLst>
                                  <p:childTnLst>
                                    <p:animMotion origin="layout" path="M 5E-6 2.20167E-6 L 0.45643 -0.2988 " pathEditMode="relative" rAng="0" ptsTypes="AA">
                                      <p:cBhvr>
                                        <p:cTn id="14" dur="2000" fill="hold"/>
                                        <p:tgtEl>
                                          <p:spTgt spid="5125"/>
                                        </p:tgtEl>
                                        <p:attrNameLst>
                                          <p:attrName>ppt_x</p:attrName>
                                          <p:attrName>ppt_y</p:attrName>
                                        </p:attrNameLst>
                                      </p:cBhvr>
                                      <p:rCtr x="22813" y="-14940"/>
                                    </p:animMotion>
                                  </p:childTnLst>
                                </p:cTn>
                              </p:par>
                            </p:childTnLst>
                          </p:cTn>
                        </p:par>
                        <p:par>
                          <p:cTn id="15" fill="hold">
                            <p:stCondLst>
                              <p:cond delay="4000"/>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portale dei servizi telematici</a:t>
            </a:r>
          </a:p>
        </p:txBody>
      </p:sp>
      <p:pic>
        <p:nvPicPr>
          <p:cNvPr id="3077" name="Picture 5" descr="C:\Users\Fabrizio\Dropbox\OAUD_commissione_informatica\Commissione informatica UDINE\immagini\estrazione_reginde\estrazione01.png"/>
          <p:cNvPicPr>
            <a:picLocks noChangeAspect="1" noChangeArrowheads="1"/>
          </p:cNvPicPr>
          <p:nvPr/>
        </p:nvPicPr>
        <p:blipFill>
          <a:blip r:embed="rId2" cstate="print"/>
          <a:srcRect/>
          <a:stretch>
            <a:fillRect/>
          </a:stretch>
        </p:blipFill>
        <p:spPr bwMode="auto">
          <a:xfrm>
            <a:off x="251520" y="1268760"/>
            <a:ext cx="8642533" cy="4574619"/>
          </a:xfrm>
          <a:prstGeom prst="rect">
            <a:avLst/>
          </a:prstGeom>
          <a:noFill/>
        </p:spPr>
      </p:pic>
      <p:sp>
        <p:nvSpPr>
          <p:cNvPr id="19" name="Ovale 18"/>
          <p:cNvSpPr/>
          <p:nvPr/>
        </p:nvSpPr>
        <p:spPr>
          <a:xfrm>
            <a:off x="3779912" y="1124744"/>
            <a:ext cx="720080" cy="432048"/>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5" name="Rettangolo 4"/>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a:effectLst>
                  <a:outerShdw blurRad="38100" dist="38100" dir="2700000" algn="tl">
                    <a:srgbClr val="000000">
                      <a:alpha val="43137"/>
                    </a:srgbClr>
                  </a:outerShdw>
                </a:effectLst>
                <a:latin typeface="Constantia" panose="02030602050306030303" pitchFamily="18" charset="0"/>
                <a:cs typeface="Courier New" pitchFamily="49" charset="0"/>
              </a:rPr>
              <a:t>http://</a:t>
            </a: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pst.giustizia.it</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Fabrizio\Dropbox\OAUD_commissione_informatica\Commissione informatica UDINE\immagini\estrazione_reginde\estrazione02.png"/>
          <p:cNvPicPr>
            <a:picLocks noChangeAspect="1" noChangeArrowheads="1"/>
          </p:cNvPicPr>
          <p:nvPr/>
        </p:nvPicPr>
        <p:blipFill>
          <a:blip r:embed="rId2" cstate="print"/>
          <a:srcRect/>
          <a:stretch>
            <a:fillRect/>
          </a:stretch>
        </p:blipFill>
        <p:spPr bwMode="auto">
          <a:xfrm>
            <a:off x="179512" y="1196752"/>
            <a:ext cx="8700599" cy="4680520"/>
          </a:xfrm>
          <a:prstGeom prst="rect">
            <a:avLst/>
          </a:prstGeom>
          <a:noFill/>
        </p:spPr>
      </p:pic>
      <p:cxnSp>
        <p:nvCxnSpPr>
          <p:cNvPr id="13" name="Connettore 2 12"/>
          <p:cNvCxnSpPr>
            <a:stCxn id="18" idx="2"/>
            <a:endCxn id="16" idx="6"/>
          </p:cNvCxnSpPr>
          <p:nvPr/>
        </p:nvCxnSpPr>
        <p:spPr>
          <a:xfrm flipH="1">
            <a:off x="1619672" y="2780928"/>
            <a:ext cx="3168352" cy="43204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899592" y="2996952"/>
            <a:ext cx="720080" cy="432048"/>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8" name="Ovale 17"/>
          <p:cNvSpPr/>
          <p:nvPr/>
        </p:nvSpPr>
        <p:spPr>
          <a:xfrm>
            <a:off x="4788024" y="2564904"/>
            <a:ext cx="720080" cy="432048"/>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8"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utilizzare il dispositivo di riconoscimento</a:t>
            </a:r>
          </a:p>
        </p:txBody>
      </p:sp>
      <p:sp>
        <p:nvSpPr>
          <p:cNvPr id="7" name="Rettangolo 6"/>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scegliere il proprio certificato</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Fabrizio\Dropbox\OAUD_commissione_informatica\Commissione informatica UDINE\immagini\estrazione_reginde\estrazione03.png"/>
          <p:cNvPicPr>
            <a:picLocks noChangeAspect="1" noChangeArrowheads="1"/>
          </p:cNvPicPr>
          <p:nvPr/>
        </p:nvPicPr>
        <p:blipFill>
          <a:blip r:embed="rId2" cstate="print"/>
          <a:srcRect/>
          <a:stretch>
            <a:fillRect/>
          </a:stretch>
        </p:blipFill>
        <p:spPr bwMode="auto">
          <a:xfrm>
            <a:off x="179512" y="1196752"/>
            <a:ext cx="8672306" cy="4536504"/>
          </a:xfrm>
          <a:prstGeom prst="rect">
            <a:avLst/>
          </a:prstGeom>
          <a:noFill/>
        </p:spPr>
      </p:pic>
      <p:cxnSp>
        <p:nvCxnSpPr>
          <p:cNvPr id="13" name="Connettore 2 12"/>
          <p:cNvCxnSpPr>
            <a:stCxn id="15" idx="5"/>
            <a:endCxn id="14" idx="1"/>
          </p:cNvCxnSpPr>
          <p:nvPr/>
        </p:nvCxnSpPr>
        <p:spPr>
          <a:xfrm>
            <a:off x="1442211" y="3149704"/>
            <a:ext cx="2155122" cy="91863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3491880" y="4005064"/>
            <a:ext cx="720080" cy="432048"/>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5" name="Ovale 14"/>
          <p:cNvSpPr/>
          <p:nvPr/>
        </p:nvSpPr>
        <p:spPr>
          <a:xfrm>
            <a:off x="827584" y="2780928"/>
            <a:ext cx="720080" cy="432048"/>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cxnSp>
        <p:nvCxnSpPr>
          <p:cNvPr id="20" name="Connettore 2 19"/>
          <p:cNvCxnSpPr/>
          <p:nvPr/>
        </p:nvCxnSpPr>
        <p:spPr>
          <a:xfrm>
            <a:off x="4139952" y="4365104"/>
            <a:ext cx="609509" cy="2072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e 20"/>
          <p:cNvSpPr/>
          <p:nvPr/>
        </p:nvSpPr>
        <p:spPr>
          <a:xfrm>
            <a:off x="4716016" y="4509120"/>
            <a:ext cx="720080" cy="432048"/>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9"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identificazione</a:t>
            </a:r>
          </a:p>
        </p:txBody>
      </p:sp>
      <p:sp>
        <p:nvSpPr>
          <p:cNvPr id="10" name="Rettangolo 9"/>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digitazione PIN certificato</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0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Fabrizio\Dropbox\OAUD_commissione_informatica\Commissione informatica UDINE\immagini\estrazione_reginde\estrazione04.png"/>
          <p:cNvPicPr>
            <a:picLocks noChangeAspect="1" noChangeArrowheads="1"/>
          </p:cNvPicPr>
          <p:nvPr/>
        </p:nvPicPr>
        <p:blipFill>
          <a:blip r:embed="rId2" cstate="print"/>
          <a:srcRect/>
          <a:stretch>
            <a:fillRect/>
          </a:stretch>
        </p:blipFill>
        <p:spPr bwMode="auto">
          <a:xfrm>
            <a:off x="179512" y="1196752"/>
            <a:ext cx="8632550" cy="4702698"/>
          </a:xfrm>
          <a:prstGeom prst="rect">
            <a:avLst/>
          </a:prstGeom>
          <a:noFill/>
        </p:spPr>
      </p:pic>
      <p:sp>
        <p:nvSpPr>
          <p:cNvPr id="13" name="Ovale 12"/>
          <p:cNvSpPr/>
          <p:nvPr/>
        </p:nvSpPr>
        <p:spPr>
          <a:xfrm>
            <a:off x="1187624" y="3861048"/>
            <a:ext cx="1080120" cy="360040"/>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4" name="Ovale 13"/>
          <p:cNvSpPr/>
          <p:nvPr/>
        </p:nvSpPr>
        <p:spPr>
          <a:xfrm>
            <a:off x="5580112" y="4005064"/>
            <a:ext cx="576064" cy="360040"/>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6" name="Titolo 1"/>
          <p:cNvSpPr txBox="1">
            <a:spLocks/>
          </p:cNvSpPr>
          <p:nvPr/>
        </p:nvSpPr>
        <p:spPr>
          <a:xfrm>
            <a:off x="0" y="0"/>
            <a:ext cx="9144000" cy="476672"/>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consultazione registri</a:t>
            </a:r>
          </a:p>
        </p:txBody>
      </p:sp>
      <p:sp>
        <p:nvSpPr>
          <p:cNvPr id="7" name="Rettangolo 6"/>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accesso</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251520" y="908720"/>
            <a:ext cx="2736304" cy="2585323"/>
          </a:xfrm>
          <a:prstGeom prst="rect">
            <a:avLst/>
          </a:prstGeom>
          <a:solidFill>
            <a:srgbClr val="26AA2C"/>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fiif.it</a:t>
            </a: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
        <p:nvSpPr>
          <p:cNvPr id="6" name="Rettangolo 5"/>
          <p:cNvSpPr/>
          <p:nvPr/>
        </p:nvSpPr>
        <p:spPr>
          <a:xfrm>
            <a:off x="3059832" y="915685"/>
            <a:ext cx="2808312" cy="2585323"/>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it-IT" b="1" dirty="0" smtClean="0">
                <a:solidFill>
                  <a:schemeClr val="bg1"/>
                </a:solidFill>
                <a:effectLst>
                  <a:outerShdw blurRad="38100" dist="38100" dir="2700000" algn="tl">
                    <a:srgbClr val="000000">
                      <a:alpha val="43137"/>
                    </a:srgbClr>
                  </a:outerShdw>
                </a:effectLst>
                <a:latin typeface="Constantia" panose="02030602050306030303" pitchFamily="18" charset="0"/>
                <a:cs typeface="Courier New" pitchFamily="49" charset="0"/>
              </a:rPr>
              <a:t>pergliavvocati.it</a:t>
            </a:r>
            <a:endParaRPr lang="it-IT" b="1" dirty="0" smtClean="0">
              <a:solidFill>
                <a:schemeClr val="bg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
        <p:nvSpPr>
          <p:cNvPr id="3" name="Sottotitolo 2"/>
          <p:cNvSpPr>
            <a:spLocks noGrp="1"/>
          </p:cNvSpPr>
          <p:nvPr>
            <p:ph type="subTitle" idx="1"/>
          </p:nvPr>
        </p:nvSpPr>
        <p:spPr>
          <a:xfrm>
            <a:off x="0" y="0"/>
            <a:ext cx="9144000" cy="548680"/>
          </a:xfrm>
          <a:solidFill>
            <a:srgbClr val="002060"/>
          </a:solidFill>
        </p:spPr>
        <p:style>
          <a:lnRef idx="0">
            <a:schemeClr val="accent1"/>
          </a:lnRef>
          <a:fillRef idx="3">
            <a:schemeClr val="accent1"/>
          </a:fillRef>
          <a:effectRef idx="3">
            <a:schemeClr val="accent1"/>
          </a:effectRef>
          <a:fontRef idx="minor">
            <a:schemeClr val="lt1"/>
          </a:fontRef>
        </p:style>
        <p:txBody>
          <a:bodyPr anchor="b">
            <a:normAutofit/>
          </a:bodyPr>
          <a:lstStyle/>
          <a:p>
            <a:pPr>
              <a:spcBef>
                <a:spcPct val="0"/>
              </a:spcBef>
              <a:defRPr/>
            </a:pPr>
            <a:r>
              <a:rPr lang="it-IT" sz="2800" b="1" dirty="0" smtClean="0">
                <a:solidFill>
                  <a:schemeClr val="bg1"/>
                </a:solidFill>
                <a:effectLst>
                  <a:outerShdw blurRad="38100" dist="38100" dir="2700000" algn="tl">
                    <a:srgbClr val="000000">
                      <a:alpha val="43137"/>
                    </a:srgbClr>
                  </a:outerShdw>
                </a:effectLst>
                <a:latin typeface="Constantia" panose="02030602050306030303" pitchFamily="18" charset="0"/>
                <a:cs typeface="Courier New" pitchFamily="49" charset="0"/>
              </a:rPr>
              <a:t>siti di riferimento</a:t>
            </a:r>
            <a:endParaRPr lang="it-IT" sz="2800" b="1" dirty="0" smtClean="0">
              <a:solidFill>
                <a:schemeClr val="bg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
        <p:nvSpPr>
          <p:cNvPr id="7" name="Sottotitolo 2"/>
          <p:cNvSpPr txBox="1">
            <a:spLocks/>
          </p:cNvSpPr>
          <p:nvPr/>
        </p:nvSpPr>
        <p:spPr bwMode="auto">
          <a:xfrm>
            <a:off x="2483768" y="3645024"/>
            <a:ext cx="4320480" cy="2360486"/>
          </a:xfrm>
          <a:prstGeom prst="rect">
            <a:avLst/>
          </a:prstGeom>
          <a:solidFill>
            <a:srgbClr val="FFC000"/>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lvl1pPr marL="0" indent="0" algn="l" rtl="0" fontAlgn="base">
              <a:spcBef>
                <a:spcPct val="20000"/>
              </a:spcBef>
              <a:spcAft>
                <a:spcPct val="0"/>
              </a:spcAft>
              <a:buClr>
                <a:schemeClr val="tx2"/>
              </a:buClr>
              <a:buFont typeface="Wingdings" pitchFamily="2" charset="2"/>
              <a:buNone/>
              <a:defRPr sz="2200" kern="1200">
                <a:solidFill>
                  <a:schemeClr val="tx1"/>
                </a:solidFill>
                <a:latin typeface="+mn-lt"/>
                <a:ea typeface="+mn-ea"/>
                <a:cs typeface="+mn-cs"/>
              </a:defRPr>
            </a:lvl1pPr>
            <a:lvl2pPr marL="457200" indent="0" algn="ctr" rtl="0" fontAlgn="base">
              <a:spcBef>
                <a:spcPct val="20000"/>
              </a:spcBef>
              <a:spcAft>
                <a:spcPct val="0"/>
              </a:spcAft>
              <a:buClr>
                <a:schemeClr val="tx2"/>
              </a:buClr>
              <a:buFont typeface="Wingdings" pitchFamily="2" charset="2"/>
              <a:buNone/>
              <a:defRPr kern="1200">
                <a:solidFill>
                  <a:schemeClr val="tx1">
                    <a:tint val="75000"/>
                  </a:schemeClr>
                </a:solidFill>
                <a:latin typeface="+mn-lt"/>
                <a:ea typeface="+mn-ea"/>
                <a:cs typeface="+mn-cs"/>
              </a:defRPr>
            </a:lvl2pPr>
            <a:lvl3pPr marL="914400" indent="0" algn="ctr" rtl="0" fontAlgn="base">
              <a:spcBef>
                <a:spcPct val="20000"/>
              </a:spcBef>
              <a:spcAft>
                <a:spcPct val="0"/>
              </a:spcAft>
              <a:buClr>
                <a:schemeClr val="tx2"/>
              </a:buClr>
              <a:buFont typeface="Wingdings" pitchFamily="2" charset="2"/>
              <a:buNone/>
              <a:defRPr sz="1600" kern="1200">
                <a:solidFill>
                  <a:schemeClr val="tx1">
                    <a:tint val="75000"/>
                  </a:schemeClr>
                </a:solidFill>
                <a:latin typeface="+mn-lt"/>
                <a:ea typeface="+mn-ea"/>
                <a:cs typeface="+mn-cs"/>
              </a:defRPr>
            </a:lvl3pPr>
            <a:lvl4pPr marL="1371600" indent="0" algn="ctr" rtl="0" fontAlgn="base">
              <a:spcBef>
                <a:spcPct val="20000"/>
              </a:spcBef>
              <a:spcAft>
                <a:spcPct val="0"/>
              </a:spcAft>
              <a:buClr>
                <a:schemeClr val="tx2"/>
              </a:buClr>
              <a:buFont typeface="Wingdings" pitchFamily="2" charset="2"/>
              <a:buNone/>
              <a:defRPr sz="1400" kern="1200">
                <a:solidFill>
                  <a:schemeClr val="tx1">
                    <a:tint val="75000"/>
                  </a:schemeClr>
                </a:solidFill>
                <a:latin typeface="+mn-lt"/>
                <a:ea typeface="+mn-ea"/>
                <a:cs typeface="+mn-cs"/>
              </a:defRPr>
            </a:lvl4pPr>
            <a:lvl5pPr marL="1828800" indent="0" algn="ctr" rtl="0" fontAlgn="base">
              <a:spcBef>
                <a:spcPct val="20000"/>
              </a:spcBef>
              <a:spcAft>
                <a:spcPct val="0"/>
              </a:spcAft>
              <a:buClr>
                <a:schemeClr val="tx2"/>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9pPr>
          </a:lstStyle>
          <a:p>
            <a:pPr algn="ctr" fontAlgn="auto">
              <a:spcAft>
                <a:spcPts val="0"/>
              </a:spcAft>
              <a:buFont typeface="Wingdings" charset="2"/>
              <a:buNone/>
              <a:defRPr/>
            </a:pPr>
            <a:r>
              <a:rPr lang="it-IT" sz="28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tutorial video su canale</a:t>
            </a:r>
          </a:p>
          <a:p>
            <a:pPr algn="ctr" fontAlgn="auto">
              <a:spcAft>
                <a:spcPts val="0"/>
              </a:spcAft>
              <a:buFont typeface="Wingdings" charset="2"/>
              <a:buNone/>
              <a:defRPr/>
            </a:pPr>
            <a:endParaRPr lang="it-IT" sz="14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a:p>
            <a:pPr algn="ctr" fontAlgn="auto">
              <a:spcAft>
                <a:spcPts val="0"/>
              </a:spcAft>
              <a:buFont typeface="Wingdings" charset="2"/>
              <a:buNone/>
              <a:defRPr/>
            </a:pPr>
            <a:endParaRPr lang="it-IT" sz="2800" b="1" dirty="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a:p>
            <a:pPr algn="ctr" fontAlgn="auto">
              <a:spcAft>
                <a:spcPts val="0"/>
              </a:spcAft>
              <a:buFont typeface="Wingdings" charset="2"/>
              <a:buNone/>
              <a:defRPr/>
            </a:pPr>
            <a:endParaRPr lang="it-IT" sz="28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a:p>
            <a:pPr algn="ctr" fontAlgn="auto">
              <a:spcAft>
                <a:spcPts val="0"/>
              </a:spcAft>
              <a:buFont typeface="Wingdings" charset="2"/>
              <a:buNone/>
              <a:defRPr/>
            </a:pPr>
            <a:r>
              <a:rPr lang="it-IT" sz="28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 youtube.com/</a:t>
            </a:r>
            <a:r>
              <a:rPr lang="it-IT" sz="2800" b="1" dirty="0" err="1"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fiffcnf</a:t>
            </a:r>
            <a:endParaRPr lang="it-IT" sz="2800" b="1" dirty="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2936" y="4171626"/>
            <a:ext cx="3438128" cy="1254322"/>
          </a:xfrm>
          <a:prstGeom prst="rect">
            <a:avLst/>
          </a:prstGeom>
        </p:spPr>
      </p:pic>
      <p:sp>
        <p:nvSpPr>
          <p:cNvPr id="9" name="Rettangolo 8"/>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rPr>
              <a:t>salvateli nei vostri preferiti</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
        <p:nvSpPr>
          <p:cNvPr id="2" name="Stella a 5 punte 1"/>
          <p:cNvSpPr/>
          <p:nvPr/>
        </p:nvSpPr>
        <p:spPr>
          <a:xfrm>
            <a:off x="1831131" y="6423810"/>
            <a:ext cx="369168" cy="332656"/>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tella a 5 punte 11"/>
          <p:cNvSpPr/>
          <p:nvPr/>
        </p:nvSpPr>
        <p:spPr>
          <a:xfrm>
            <a:off x="6971315" y="6423810"/>
            <a:ext cx="369168" cy="332656"/>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7884" y="1334945"/>
            <a:ext cx="2088232" cy="1980591"/>
          </a:xfrm>
          <a:prstGeom prst="rect">
            <a:avLst/>
          </a:prstGeom>
        </p:spPr>
      </p:pic>
      <p:pic>
        <p:nvPicPr>
          <p:cNvPr id="1026" name="Picture 2" descr="C:\Users\Fabrizio1\Dropbox\Screenshot\Screenshot 2015-04-24 11.34.3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100" y="1360805"/>
            <a:ext cx="2304256" cy="1900305"/>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p:cNvSpPr/>
          <p:nvPr/>
        </p:nvSpPr>
        <p:spPr>
          <a:xfrm>
            <a:off x="5940152" y="898282"/>
            <a:ext cx="2952328" cy="2585323"/>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it-IT" b="1" dirty="0" smtClean="0">
                <a:solidFill>
                  <a:schemeClr val="bg1"/>
                </a:solidFill>
                <a:effectLst>
                  <a:outerShdw blurRad="38100" dist="38100" dir="2700000" algn="tl">
                    <a:srgbClr val="000000">
                      <a:alpha val="43137"/>
                    </a:srgbClr>
                  </a:outerShdw>
                </a:effectLst>
                <a:latin typeface="Constantia" panose="02030602050306030303" pitchFamily="18" charset="0"/>
                <a:cs typeface="Courier New" pitchFamily="49" charset="0"/>
              </a:rPr>
              <a:t>informatica.avvocati.ud.it</a:t>
            </a:r>
            <a:endParaRPr lang="it-IT" b="1" dirty="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a:effectLst>
                <a:outerShdw blurRad="38100" dist="38100" dir="2700000" algn="tl">
                  <a:srgbClr val="000000">
                    <a:alpha val="43137"/>
                  </a:srgbClr>
                </a:outerShdw>
              </a:effectLst>
              <a:latin typeface="Constantia" panose="02030602050306030303" pitchFamily="18" charset="0"/>
              <a:cs typeface="Courier New" pitchFamily="49" charset="0"/>
            </a:endParaRPr>
          </a:p>
          <a:p>
            <a:pPr>
              <a:defRPr/>
            </a:pPr>
            <a:endParaRPr lang="it-IT"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pic>
        <p:nvPicPr>
          <p:cNvPr id="1027" name="Picture 3" descr="C:\Users\Fabrizio1\Dropbox\Screenshot\Screenshot 2015-04-24 11.38.2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1064" y="1231957"/>
            <a:ext cx="2283346" cy="218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0502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C:\Users\Fabrizio\Dropbox\OAUD_commissione_informatica\Commissione informatica UDINE\immagini\estrazione_reginde\estrazione06.png"/>
          <p:cNvPicPr>
            <a:picLocks noChangeAspect="1" noChangeArrowheads="1"/>
          </p:cNvPicPr>
          <p:nvPr/>
        </p:nvPicPr>
        <p:blipFill>
          <a:blip r:embed="rId2" cstate="print"/>
          <a:srcRect/>
          <a:stretch>
            <a:fillRect/>
          </a:stretch>
        </p:blipFill>
        <p:spPr bwMode="auto">
          <a:xfrm>
            <a:off x="251520" y="1268760"/>
            <a:ext cx="8620290" cy="4608512"/>
          </a:xfrm>
          <a:prstGeom prst="rect">
            <a:avLst/>
          </a:prstGeom>
          <a:noFill/>
        </p:spPr>
      </p:pic>
      <p:cxnSp>
        <p:nvCxnSpPr>
          <p:cNvPr id="14" name="Connettore 2 13"/>
          <p:cNvCxnSpPr/>
          <p:nvPr/>
        </p:nvCxnSpPr>
        <p:spPr>
          <a:xfrm flipH="1">
            <a:off x="899592" y="4221088"/>
            <a:ext cx="2088232"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2987824" y="3645024"/>
            <a:ext cx="1440160" cy="720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323528" y="3645024"/>
            <a:ext cx="1440160" cy="43204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1763688" y="3645024"/>
            <a:ext cx="1224136" cy="43204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323528" y="4005064"/>
            <a:ext cx="576064" cy="360040"/>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9"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selezione </a:t>
            </a:r>
            <a:endPar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endParaRPr>
          </a:p>
        </p:txBody>
      </p:sp>
      <p:sp>
        <p:nvSpPr>
          <p:cNvPr id="10" name="Rettangolo 9"/>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ufficio – registro - ruolo</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p:stCondLst>
                              <p:cond delay="4000"/>
                            </p:stCondLst>
                            <p:childTnLst>
                              <p:par>
                                <p:cTn id="13" presetID="10" presetClass="entr" presetSubtype="0" fill="hold" grpId="1"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par>
                                <p:cTn id="20" presetID="10" presetClass="exit" presetSubtype="0" fill="hold" grpId="1" nodeType="withEffect">
                                  <p:stCondLst>
                                    <p:cond delay="0"/>
                                  </p:stCondLst>
                                  <p:childTnLst>
                                    <p:animEffect transition="out" filter="fade">
                                      <p:cBhvr>
                                        <p:cTn id="21" dur="2000"/>
                                        <p:tgtEl>
                                          <p:spTgt spid="18"/>
                                        </p:tgtEl>
                                      </p:cBhvr>
                                    </p:animEffect>
                                    <p:set>
                                      <p:cBhvr>
                                        <p:cTn id="22" dur="1" fill="hold">
                                          <p:stCondLst>
                                            <p:cond delay="1999"/>
                                          </p:stCondLst>
                                        </p:cTn>
                                        <p:tgtEl>
                                          <p:spTgt spid="18"/>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19"/>
                                        </p:tgtEl>
                                      </p:cBhvr>
                                    </p:animEffect>
                                    <p:set>
                                      <p:cBhvr>
                                        <p:cTn id="25" dur="1" fill="hold">
                                          <p:stCondLst>
                                            <p:cond delay="1999"/>
                                          </p:stCondLst>
                                        </p:cTn>
                                        <p:tgtEl>
                                          <p:spTgt spid="1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7"/>
                                        </p:tgtEl>
                                      </p:cBhvr>
                                    </p:animEffect>
                                    <p:set>
                                      <p:cBhvr>
                                        <p:cTn id="28" dur="1" fill="hold">
                                          <p:stCondLst>
                                            <p:cond delay="19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C:\Users\Fabrizio\Dropbox\OAUD_commissione_informatica\Commissione informatica UDINE\immagini\estrazione_reginde\estrazione07.png"/>
          <p:cNvPicPr>
            <a:picLocks noChangeAspect="1" noChangeArrowheads="1"/>
          </p:cNvPicPr>
          <p:nvPr/>
        </p:nvPicPr>
        <p:blipFill>
          <a:blip r:embed="rId2" cstate="print"/>
          <a:srcRect/>
          <a:stretch>
            <a:fillRect/>
          </a:stretch>
        </p:blipFill>
        <p:spPr bwMode="auto">
          <a:xfrm>
            <a:off x="251521" y="980728"/>
            <a:ext cx="8640959" cy="5079579"/>
          </a:xfrm>
          <a:prstGeom prst="rect">
            <a:avLst/>
          </a:prstGeom>
          <a:noFill/>
        </p:spPr>
      </p:pic>
      <p:sp>
        <p:nvSpPr>
          <p:cNvPr id="13" name="Rettangolo 12"/>
          <p:cNvSpPr/>
          <p:nvPr/>
        </p:nvSpPr>
        <p:spPr>
          <a:xfrm>
            <a:off x="395536" y="3711723"/>
            <a:ext cx="2232248" cy="10081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467544" y="4647827"/>
            <a:ext cx="864096" cy="432048"/>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6"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inserimento dati fascicolo</a:t>
            </a:r>
          </a:p>
        </p:txBody>
      </p:sp>
      <p:sp>
        <p:nvSpPr>
          <p:cNvPr id="7" name="Rettangolo 6"/>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ricerca</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abrizio\Dropbox\OAUD_commissione_informatica\Commissione informatica UDINE\immagini\estrazione_reginde\estrazione08.png"/>
          <p:cNvPicPr>
            <a:picLocks noChangeAspect="1" noChangeArrowheads="1"/>
          </p:cNvPicPr>
          <p:nvPr/>
        </p:nvPicPr>
        <p:blipFill>
          <a:blip r:embed="rId2" cstate="print"/>
          <a:srcRect/>
          <a:stretch>
            <a:fillRect/>
          </a:stretch>
        </p:blipFill>
        <p:spPr bwMode="auto">
          <a:xfrm>
            <a:off x="251519" y="1288108"/>
            <a:ext cx="8656099" cy="4517156"/>
          </a:xfrm>
          <a:prstGeom prst="rect">
            <a:avLst/>
          </a:prstGeom>
          <a:noFill/>
        </p:spPr>
      </p:pic>
      <p:sp>
        <p:nvSpPr>
          <p:cNvPr id="14" name="Ovale 13"/>
          <p:cNvSpPr/>
          <p:nvPr/>
        </p:nvSpPr>
        <p:spPr>
          <a:xfrm>
            <a:off x="395536" y="4437112"/>
            <a:ext cx="864096" cy="432048"/>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5"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selezione fascicolo</a:t>
            </a:r>
            <a:endPar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endParaRPr>
          </a:p>
        </p:txBody>
      </p:sp>
      <p:sp>
        <p:nvSpPr>
          <p:cNvPr id="6" name="Rettangolo 5"/>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cliccare </a:t>
            </a:r>
            <a:r>
              <a:rPr lang="it-IT" sz="2800" b="1" dirty="0">
                <a:effectLst>
                  <a:outerShdw blurRad="38100" dist="38100" dir="2700000" algn="tl">
                    <a:srgbClr val="000000">
                      <a:alpha val="43137"/>
                    </a:srgbClr>
                  </a:outerShdw>
                </a:effectLst>
                <a:latin typeface="Constantia" panose="02030602050306030303" pitchFamily="18" charset="0"/>
                <a:cs typeface="Courier New" pitchFamily="49" charset="0"/>
              </a:rPr>
              <a:t>su </a:t>
            </a: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link</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fascicolo informatico</a:t>
            </a:r>
          </a:p>
        </p:txBody>
      </p:sp>
      <p:sp>
        <p:nvSpPr>
          <p:cNvPr id="4" name="Rettangolo 3"/>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selezionare documenti fascicolo</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883" y="839343"/>
            <a:ext cx="6382469" cy="4869160"/>
          </a:xfrm>
          <a:prstGeom prst="rect">
            <a:avLst/>
          </a:prstGeom>
        </p:spPr>
      </p:pic>
      <p:cxnSp>
        <p:nvCxnSpPr>
          <p:cNvPr id="6" name="Connettore 2 5"/>
          <p:cNvCxnSpPr/>
          <p:nvPr/>
        </p:nvCxnSpPr>
        <p:spPr>
          <a:xfrm>
            <a:off x="3131840" y="1124744"/>
            <a:ext cx="504056" cy="432048"/>
          </a:xfrm>
          <a:prstGeom prst="straightConnector1">
            <a:avLst/>
          </a:prstGeom>
          <a:ln w="50800">
            <a:solidFill>
              <a:srgbClr val="CB2225"/>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documenti fascicolo informatico</a:t>
            </a:r>
          </a:p>
        </p:txBody>
      </p:sp>
      <p:sp>
        <p:nvSpPr>
          <p:cNvPr id="4" name="Rettangolo 3"/>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selezionare documenti fascicolo</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787" y="854369"/>
            <a:ext cx="6638425" cy="5013176"/>
          </a:xfrm>
          <a:prstGeom prst="rect">
            <a:avLst/>
          </a:prstGeom>
        </p:spPr>
      </p:pic>
      <p:cxnSp>
        <p:nvCxnSpPr>
          <p:cNvPr id="6" name="Connettore 2 5"/>
          <p:cNvCxnSpPr/>
          <p:nvPr/>
        </p:nvCxnSpPr>
        <p:spPr>
          <a:xfrm>
            <a:off x="2699792" y="3068960"/>
            <a:ext cx="432048" cy="0"/>
          </a:xfrm>
          <a:prstGeom prst="straightConnector1">
            <a:avLst/>
          </a:prstGeom>
          <a:ln w="50800">
            <a:solidFill>
              <a:srgbClr val="CB2225"/>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25808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duplicato </a:t>
            </a: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informatico</a:t>
            </a:r>
            <a:endPar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endParaRPr>
          </a:p>
        </p:txBody>
      </p:sp>
      <p:sp>
        <p:nvSpPr>
          <p:cNvPr id="7" name="Rettangolo 6"/>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en-US"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art</a:t>
            </a:r>
            <a:r>
              <a:rPr lang="en-US" sz="2800" b="1" dirty="0">
                <a:effectLst>
                  <a:outerShdw blurRad="38100" dist="38100" dir="2700000" algn="tl">
                    <a:srgbClr val="000000">
                      <a:alpha val="43137"/>
                    </a:srgbClr>
                  </a:outerShdw>
                </a:effectLst>
                <a:latin typeface="Constantia" panose="02030602050306030303" pitchFamily="18" charset="0"/>
                <a:cs typeface="Courier New" pitchFamily="49" charset="0"/>
              </a:rPr>
              <a:t>. 23 </a:t>
            </a:r>
            <a:r>
              <a:rPr lang="en-US" sz="2800" b="1" dirty="0" err="1">
                <a:effectLst>
                  <a:outerShdw blurRad="38100" dist="38100" dir="2700000" algn="tl">
                    <a:srgbClr val="000000">
                      <a:alpha val="43137"/>
                    </a:srgbClr>
                  </a:outerShdw>
                </a:effectLst>
                <a:latin typeface="Constantia" panose="02030602050306030303" pitchFamily="18" charset="0"/>
                <a:cs typeface="Courier New" pitchFamily="49" charset="0"/>
              </a:rPr>
              <a:t>bis</a:t>
            </a:r>
            <a:r>
              <a:rPr lang="en-US" sz="2800" b="1" dirty="0">
                <a:effectLst>
                  <a:outerShdw blurRad="38100" dist="38100" dir="2700000" algn="tl">
                    <a:srgbClr val="000000">
                      <a:alpha val="43137"/>
                    </a:srgbClr>
                  </a:outerShdw>
                </a:effectLst>
                <a:latin typeface="Constantia" panose="02030602050306030303" pitchFamily="18" charset="0"/>
                <a:cs typeface="Courier New" pitchFamily="49" charset="0"/>
              </a:rPr>
              <a:t>, co. 1, </a:t>
            </a:r>
            <a:r>
              <a:rPr lang="en-US"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CAD + art. 5 </a:t>
            </a:r>
            <a:r>
              <a:rPr lang="en-US" sz="2800" b="1" dirty="0">
                <a:effectLst>
                  <a:outerShdw blurRad="38100" dist="38100" dir="2700000" algn="tl">
                    <a:srgbClr val="000000">
                      <a:alpha val="43137"/>
                    </a:srgbClr>
                  </a:outerShdw>
                </a:effectLst>
                <a:latin typeface="Constantia" panose="02030602050306030303" pitchFamily="18" charset="0"/>
                <a:cs typeface="Courier New" pitchFamily="49" charset="0"/>
              </a:rPr>
              <a:t>DPCONS </a:t>
            </a:r>
            <a:r>
              <a:rPr lang="en-US"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13/11/2014</a:t>
            </a:r>
            <a:endParaRPr lang="en-US" sz="2800" b="1" dirty="0">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934579"/>
            <a:ext cx="6552728" cy="5352681"/>
          </a:xfrm>
          <a:prstGeom prst="rect">
            <a:avLst/>
          </a:prstGeom>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908720"/>
            <a:ext cx="6552728" cy="5321502"/>
          </a:xfrm>
          <a:prstGeom prst="rect">
            <a:avLst/>
          </a:prstGeom>
        </p:spPr>
      </p:pic>
      <p:cxnSp>
        <p:nvCxnSpPr>
          <p:cNvPr id="5" name="Connettore 2 4"/>
          <p:cNvCxnSpPr/>
          <p:nvPr/>
        </p:nvCxnSpPr>
        <p:spPr>
          <a:xfrm>
            <a:off x="2915816" y="2564904"/>
            <a:ext cx="360040" cy="288032"/>
          </a:xfrm>
          <a:prstGeom prst="straightConnector1">
            <a:avLst/>
          </a:prstGeom>
          <a:ln w="50800">
            <a:solidFill>
              <a:srgbClr val="CB2225"/>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794984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445" y="978169"/>
            <a:ext cx="6239108" cy="5085184"/>
          </a:xfrm>
          <a:prstGeom prst="rect">
            <a:avLst/>
          </a:prstGeom>
        </p:spPr>
      </p:pic>
      <p:sp>
        <p:nvSpPr>
          <p:cNvPr id="5"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copia </a:t>
            </a: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informatica</a:t>
            </a:r>
            <a:endParaRPr lang="it-IT" sz="20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endParaRPr>
          </a:p>
        </p:txBody>
      </p:sp>
      <p:sp>
        <p:nvSpPr>
          <p:cNvPr id="6" name="Rettangolo 5"/>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en-US"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art</a:t>
            </a:r>
            <a:r>
              <a:rPr lang="en-US" sz="2800" b="1" dirty="0">
                <a:effectLst>
                  <a:outerShdw blurRad="38100" dist="38100" dir="2700000" algn="tl">
                    <a:srgbClr val="000000">
                      <a:alpha val="43137"/>
                    </a:srgbClr>
                  </a:outerShdw>
                </a:effectLst>
                <a:latin typeface="Constantia" panose="02030602050306030303" pitchFamily="18" charset="0"/>
                <a:cs typeface="Courier New" pitchFamily="49" charset="0"/>
              </a:rPr>
              <a:t>. 23 </a:t>
            </a:r>
            <a:r>
              <a:rPr lang="en-US" sz="2800" b="1" dirty="0" err="1">
                <a:effectLst>
                  <a:outerShdw blurRad="38100" dist="38100" dir="2700000" algn="tl">
                    <a:srgbClr val="000000">
                      <a:alpha val="43137"/>
                    </a:srgbClr>
                  </a:outerShdw>
                </a:effectLst>
                <a:latin typeface="Constantia" panose="02030602050306030303" pitchFamily="18" charset="0"/>
                <a:cs typeface="Courier New" pitchFamily="49" charset="0"/>
              </a:rPr>
              <a:t>bis</a:t>
            </a:r>
            <a:r>
              <a:rPr lang="en-US" sz="2800" b="1" dirty="0">
                <a:effectLst>
                  <a:outerShdw blurRad="38100" dist="38100" dir="2700000" algn="tl">
                    <a:srgbClr val="000000">
                      <a:alpha val="43137"/>
                    </a:srgbClr>
                  </a:outerShdw>
                </a:effectLst>
                <a:latin typeface="Constantia" panose="02030602050306030303" pitchFamily="18" charset="0"/>
                <a:cs typeface="Courier New" pitchFamily="49" charset="0"/>
              </a:rPr>
              <a:t>, co. 2, CAD + </a:t>
            </a:r>
            <a:r>
              <a:rPr lang="en-US"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art. </a:t>
            </a:r>
            <a:r>
              <a:rPr lang="en-US" sz="2800" b="1" dirty="0">
                <a:effectLst>
                  <a:outerShdw blurRad="38100" dist="38100" dir="2700000" algn="tl">
                    <a:srgbClr val="000000">
                      <a:alpha val="43137"/>
                    </a:srgbClr>
                  </a:outerShdw>
                </a:effectLst>
                <a:latin typeface="Constantia" panose="02030602050306030303" pitchFamily="18" charset="0"/>
                <a:cs typeface="Courier New" pitchFamily="49" charset="0"/>
              </a:rPr>
              <a:t>6 DPCONS 13/11/2014 </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383" y="937523"/>
            <a:ext cx="6743233" cy="5125830"/>
          </a:xfrm>
          <a:prstGeom prst="rect">
            <a:avLst/>
          </a:prstGeom>
        </p:spPr>
      </p:pic>
      <p:cxnSp>
        <p:nvCxnSpPr>
          <p:cNvPr id="7" name="Connettore 2 6"/>
          <p:cNvCxnSpPr/>
          <p:nvPr/>
        </p:nvCxnSpPr>
        <p:spPr>
          <a:xfrm>
            <a:off x="2915816" y="2636912"/>
            <a:ext cx="360040" cy="288032"/>
          </a:xfrm>
          <a:prstGeom prst="straightConnector1">
            <a:avLst/>
          </a:prstGeom>
          <a:ln w="50800">
            <a:solidFill>
              <a:srgbClr val="CB2225"/>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107882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8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impronta</a:t>
            </a:r>
          </a:p>
        </p:txBody>
      </p:sp>
      <p:sp>
        <p:nvSpPr>
          <p:cNvPr id="6" name="Rettangolo 5"/>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salvare il file del provvedimento</a:t>
            </a:r>
            <a:r>
              <a:rPr lang="it-IT" sz="2800" b="1" dirty="0">
                <a:effectLst>
                  <a:outerShdw blurRad="38100" dist="38100" dir="2700000" algn="tl">
                    <a:srgbClr val="000000">
                      <a:alpha val="43137"/>
                    </a:srgbClr>
                  </a:outerShdw>
                </a:effectLst>
                <a:latin typeface="Constantia" panose="02030602050306030303" pitchFamily="18" charset="0"/>
                <a:cs typeface="Courier New" pitchFamily="49" charset="0"/>
              </a:rPr>
              <a:t> sul computer </a:t>
            </a:r>
            <a:endParaRPr lang="it-IT" sz="28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976449"/>
            <a:ext cx="6560240" cy="5047977"/>
          </a:xfrm>
          <a:prstGeom prst="rect">
            <a:avLst/>
          </a:prstGeo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48" y="976448"/>
            <a:ext cx="7667276" cy="5047977"/>
          </a:xfrm>
          <a:prstGeom prst="rect">
            <a:avLst/>
          </a:prstGeom>
        </p:spPr>
      </p:pic>
      <p:pic>
        <p:nvPicPr>
          <p:cNvPr id="14" name="Immagin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908720"/>
            <a:ext cx="6408712" cy="5218276"/>
          </a:xfrm>
          <a:prstGeom prst="rect">
            <a:avLst/>
          </a:prstGeom>
        </p:spPr>
      </p:pic>
      <p:cxnSp>
        <p:nvCxnSpPr>
          <p:cNvPr id="16" name="Connettore 2 15"/>
          <p:cNvCxnSpPr/>
          <p:nvPr/>
        </p:nvCxnSpPr>
        <p:spPr>
          <a:xfrm>
            <a:off x="4355976" y="5661248"/>
            <a:ext cx="432048" cy="216024"/>
          </a:xfrm>
          <a:prstGeom prst="straightConnector1">
            <a:avLst/>
          </a:prstGeom>
          <a:ln w="50800">
            <a:solidFill>
              <a:srgbClr val="CB2225"/>
            </a:solidFill>
            <a:tailEnd type="arrow"/>
          </a:ln>
        </p:spPr>
        <p:style>
          <a:lnRef idx="2">
            <a:schemeClr val="accent2"/>
          </a:lnRef>
          <a:fillRef idx="0">
            <a:schemeClr val="accent2"/>
          </a:fillRef>
          <a:effectRef idx="1">
            <a:schemeClr val="accent2"/>
          </a:effectRef>
          <a:fontRef idx="minor">
            <a:schemeClr val="tx1"/>
          </a:fontRef>
        </p:style>
      </p:cxnSp>
      <p:pic>
        <p:nvPicPr>
          <p:cNvPr id="15" name="Immagin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664" y="908720"/>
            <a:ext cx="6874182" cy="5157192"/>
          </a:xfrm>
          <a:prstGeom prst="rect">
            <a:avLst/>
          </a:prstGeom>
        </p:spPr>
      </p:pic>
      <p:cxnSp>
        <p:nvCxnSpPr>
          <p:cNvPr id="18" name="Connettore 2 17"/>
          <p:cNvCxnSpPr/>
          <p:nvPr/>
        </p:nvCxnSpPr>
        <p:spPr>
          <a:xfrm>
            <a:off x="2987824" y="2636912"/>
            <a:ext cx="216024" cy="360040"/>
          </a:xfrm>
          <a:prstGeom prst="straightConnector1">
            <a:avLst/>
          </a:prstGeom>
          <a:ln w="50800">
            <a:solidFill>
              <a:srgbClr val="CB2225"/>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olo 1"/>
          <p:cNvSpPr txBox="1">
            <a:spLocks/>
          </p:cNvSpPr>
          <p:nvPr/>
        </p:nvSpPr>
        <p:spPr>
          <a:xfrm>
            <a:off x="1"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ctr" defTabSz="914400" eaLnBrk="1" fontAlgn="auto" latinLnBrk="0" hangingPunct="1">
              <a:spcAft>
                <a:spcPts val="0"/>
              </a:spcAft>
              <a:buNone/>
              <a:defRPr sz="2800" b="1">
                <a:effectLst>
                  <a:outerShdw blurRad="38100" dist="38100" dir="2700000" algn="tl">
                    <a:srgbClr val="000000">
                      <a:alpha val="43137"/>
                    </a:srgbClr>
                  </a:outerShdw>
                </a:effectLst>
                <a:latin typeface="Constantia" panose="02030602050306030303" pitchFamily="18" charset="0"/>
                <a:cs typeface="Courier New" pitchFamily="49"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it-IT" dirty="0"/>
              <a:t>preparazione relata di notifica</a:t>
            </a:r>
          </a:p>
        </p:txBody>
      </p:sp>
      <p:pic>
        <p:nvPicPr>
          <p:cNvPr id="43010" name="Immagine 6"/>
          <p:cNvPicPr>
            <a:picLocks noChangeAspect="1"/>
          </p:cNvPicPr>
          <p:nvPr/>
        </p:nvPicPr>
        <p:blipFill>
          <a:blip r:embed="rId3" cstate="print"/>
          <a:srcRect/>
          <a:stretch>
            <a:fillRect/>
          </a:stretch>
        </p:blipFill>
        <p:spPr bwMode="auto">
          <a:xfrm>
            <a:off x="7145338" y="4064000"/>
            <a:ext cx="1527175" cy="1528763"/>
          </a:xfrm>
          <a:prstGeom prst="rect">
            <a:avLst/>
          </a:prstGeom>
          <a:noFill/>
          <a:ln w="9525">
            <a:noFill/>
            <a:miter lim="800000"/>
            <a:headEnd/>
            <a:tailEnd/>
          </a:ln>
        </p:spPr>
      </p:pic>
      <p:sp>
        <p:nvSpPr>
          <p:cNvPr id="43011" name="Rettangolo 9"/>
          <p:cNvSpPr>
            <a:spLocks noChangeArrowheads="1"/>
          </p:cNvSpPr>
          <p:nvPr/>
        </p:nvSpPr>
        <p:spPr bwMode="auto">
          <a:xfrm>
            <a:off x="747713" y="2420888"/>
            <a:ext cx="1363662" cy="646113"/>
          </a:xfrm>
          <a:prstGeom prst="rect">
            <a:avLst/>
          </a:prstGeom>
          <a:noFill/>
          <a:ln w="9525">
            <a:noFill/>
            <a:miter lim="800000"/>
            <a:headEnd/>
            <a:tailEnd/>
          </a:ln>
        </p:spPr>
        <p:txBody>
          <a:bodyPr wrap="none">
            <a:spAutoFit/>
          </a:bodyPr>
          <a:lstStyle/>
          <a:p>
            <a:r>
              <a:rPr lang="it-IT" dirty="0">
                <a:latin typeface="Constantia" pitchFamily="18" charset="0"/>
              </a:rPr>
              <a:t>documento</a:t>
            </a:r>
          </a:p>
          <a:p>
            <a:r>
              <a:rPr lang="it-IT" dirty="0">
                <a:latin typeface="Constantia" pitchFamily="18" charset="0"/>
              </a:rPr>
              <a:t>informatico</a:t>
            </a:r>
          </a:p>
        </p:txBody>
      </p:sp>
      <p:sp>
        <p:nvSpPr>
          <p:cNvPr id="43012" name="Rettangolo 10"/>
          <p:cNvSpPr>
            <a:spLocks noChangeArrowheads="1"/>
          </p:cNvSpPr>
          <p:nvPr/>
        </p:nvSpPr>
        <p:spPr bwMode="auto">
          <a:xfrm>
            <a:off x="6575425" y="2420888"/>
            <a:ext cx="1812925" cy="646112"/>
          </a:xfrm>
          <a:prstGeom prst="rect">
            <a:avLst/>
          </a:prstGeom>
          <a:noFill/>
          <a:ln w="9525">
            <a:noFill/>
            <a:miter lim="800000"/>
            <a:headEnd/>
            <a:tailEnd/>
          </a:ln>
        </p:spPr>
        <p:txBody>
          <a:bodyPr wrap="none">
            <a:spAutoFit/>
          </a:bodyPr>
          <a:lstStyle/>
          <a:p>
            <a:r>
              <a:rPr lang="it-IT" dirty="0" smtClean="0">
                <a:latin typeface="Constantia" pitchFamily="18" charset="0"/>
              </a:rPr>
              <a:t>separato </a:t>
            </a:r>
            <a:r>
              <a:rPr lang="it-IT" dirty="0">
                <a:latin typeface="Constantia" pitchFamily="18" charset="0"/>
              </a:rPr>
              <a:t>dagli </a:t>
            </a:r>
          </a:p>
          <a:p>
            <a:r>
              <a:rPr lang="it-IT" dirty="0">
                <a:latin typeface="Constantia" pitchFamily="18" charset="0"/>
              </a:rPr>
              <a:t>atti da notificare</a:t>
            </a:r>
          </a:p>
        </p:txBody>
      </p:sp>
      <p:sp>
        <p:nvSpPr>
          <p:cNvPr id="12" name="Rettangolo 11"/>
          <p:cNvSpPr/>
          <p:nvPr/>
        </p:nvSpPr>
        <p:spPr>
          <a:xfrm>
            <a:off x="3660775" y="4905375"/>
            <a:ext cx="1359668" cy="369332"/>
          </a:xfrm>
          <a:prstGeom prst="rect">
            <a:avLst/>
          </a:prstGeom>
        </p:spPr>
        <p:txBody>
          <a:bodyPr wrap="none">
            <a:spAutoFit/>
          </a:bodyPr>
          <a:lstStyle/>
          <a:p>
            <a:pPr fontAlgn="auto">
              <a:spcBef>
                <a:spcPts val="0"/>
              </a:spcBef>
              <a:spcAft>
                <a:spcPts val="0"/>
              </a:spcAft>
              <a:defRPr/>
            </a:pPr>
            <a:r>
              <a:rPr lang="it-IT" b="1" dirty="0">
                <a:effectLst>
                  <a:outerShdw blurRad="38100" dist="38100" dir="2700000" algn="tl">
                    <a:srgbClr val="000000">
                      <a:alpha val="43137"/>
                    </a:srgbClr>
                  </a:outerShdw>
                </a:effectLst>
                <a:latin typeface="Constantia" pitchFamily="18" charset="0"/>
                <a:cs typeface="Courier New" pitchFamily="49" charset="0"/>
              </a:rPr>
              <a:t>art. 21 CAD</a:t>
            </a:r>
          </a:p>
        </p:txBody>
      </p:sp>
      <p:sp>
        <p:nvSpPr>
          <p:cNvPr id="43014" name="Rettangolo 14"/>
          <p:cNvSpPr>
            <a:spLocks noChangeArrowheads="1"/>
          </p:cNvSpPr>
          <p:nvPr/>
        </p:nvSpPr>
        <p:spPr bwMode="auto">
          <a:xfrm>
            <a:off x="3707904" y="2420888"/>
            <a:ext cx="1800225" cy="646113"/>
          </a:xfrm>
          <a:prstGeom prst="rect">
            <a:avLst/>
          </a:prstGeom>
          <a:noFill/>
          <a:ln w="9525">
            <a:noFill/>
            <a:miter lim="800000"/>
            <a:headEnd/>
            <a:tailEnd/>
          </a:ln>
        </p:spPr>
        <p:txBody>
          <a:bodyPr wrap="none">
            <a:spAutoFit/>
          </a:bodyPr>
          <a:lstStyle/>
          <a:p>
            <a:pPr algn="ctr"/>
            <a:r>
              <a:rPr lang="it-IT" dirty="0">
                <a:latin typeface="Constantia" pitchFamily="18" charset="0"/>
              </a:rPr>
              <a:t>sottoscritto con </a:t>
            </a:r>
          </a:p>
          <a:p>
            <a:pPr algn="ctr"/>
            <a:r>
              <a:rPr lang="it-IT" dirty="0">
                <a:latin typeface="Constantia" pitchFamily="18" charset="0"/>
              </a:rPr>
              <a:t>firma digitale</a:t>
            </a:r>
          </a:p>
        </p:txBody>
      </p:sp>
      <p:pic>
        <p:nvPicPr>
          <p:cNvPr id="43015" name="Immagine 15"/>
          <p:cNvPicPr>
            <a:picLocks noChangeAspect="1"/>
          </p:cNvPicPr>
          <p:nvPr/>
        </p:nvPicPr>
        <p:blipFill>
          <a:blip r:embed="rId4" cstate="print"/>
          <a:srcRect/>
          <a:stretch>
            <a:fillRect/>
          </a:stretch>
        </p:blipFill>
        <p:spPr bwMode="auto">
          <a:xfrm>
            <a:off x="3465513" y="3313113"/>
            <a:ext cx="2141537" cy="1516062"/>
          </a:xfrm>
          <a:prstGeom prst="rect">
            <a:avLst/>
          </a:prstGeom>
          <a:noFill/>
          <a:ln w="9525">
            <a:noFill/>
            <a:miter lim="800000"/>
            <a:headEnd/>
            <a:tailEnd/>
          </a:ln>
        </p:spPr>
      </p:pic>
      <p:pic>
        <p:nvPicPr>
          <p:cNvPr id="43016" name="Picture 2" descr="C:\Users\Fabrizio1\Dropbox\conferenze\immagini\pdf_relata_firmato.png"/>
          <p:cNvPicPr>
            <a:picLocks noChangeAspect="1" noChangeArrowheads="1"/>
          </p:cNvPicPr>
          <p:nvPr/>
        </p:nvPicPr>
        <p:blipFill>
          <a:blip r:embed="rId5" cstate="print"/>
          <a:srcRect/>
          <a:stretch>
            <a:fillRect/>
          </a:stretch>
        </p:blipFill>
        <p:spPr bwMode="auto">
          <a:xfrm>
            <a:off x="361950" y="3092450"/>
            <a:ext cx="2136775" cy="2136775"/>
          </a:xfrm>
          <a:prstGeom prst="rect">
            <a:avLst/>
          </a:prstGeom>
          <a:noFill/>
          <a:ln w="9525">
            <a:noFill/>
            <a:miter lim="800000"/>
            <a:headEnd/>
            <a:tailEnd/>
          </a:ln>
        </p:spPr>
      </p:pic>
      <p:pic>
        <p:nvPicPr>
          <p:cNvPr id="43018" name="Picture 2" descr="C:\Users\Fabrizio1\Dropbox\conferenze\immagini\pdf_relata_firmato.png"/>
          <p:cNvPicPr>
            <a:picLocks noChangeAspect="1" noChangeArrowheads="1"/>
          </p:cNvPicPr>
          <p:nvPr/>
        </p:nvPicPr>
        <p:blipFill>
          <a:blip r:embed="rId5" cstate="print"/>
          <a:srcRect/>
          <a:stretch>
            <a:fillRect/>
          </a:stretch>
        </p:blipFill>
        <p:spPr bwMode="auto">
          <a:xfrm>
            <a:off x="6084888" y="3159125"/>
            <a:ext cx="2136775"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ctr" defTabSz="914400" eaLnBrk="1" fontAlgn="auto" latinLnBrk="0" hangingPunct="1">
              <a:spcAft>
                <a:spcPts val="0"/>
              </a:spcAft>
              <a:buNone/>
              <a:defRPr sz="2800" b="1">
                <a:effectLst>
                  <a:outerShdw blurRad="38100" dist="38100" dir="2700000" algn="tl">
                    <a:srgbClr val="000000">
                      <a:alpha val="43137"/>
                    </a:srgbClr>
                  </a:outerShdw>
                </a:effectLst>
                <a:latin typeface="Constantia" panose="02030602050306030303" pitchFamily="18" charset="0"/>
                <a:cs typeface="Courier New" pitchFamily="49"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it-IT" dirty="0" smtClean="0"/>
              <a:t>documento </a:t>
            </a:r>
            <a:r>
              <a:rPr lang="it-IT" dirty="0"/>
              <a:t>nativo informatico</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619" y="908720"/>
            <a:ext cx="4904762" cy="55333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548680"/>
          </a:xfr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p>
            <a:pPr fontAlgn="auto">
              <a:spcAft>
                <a:spcPts val="0"/>
              </a:spcAft>
              <a:defRPr/>
            </a:pPr>
            <a:r>
              <a:rPr lang="it-IT" sz="2800" b="1" dirty="0" smtClean="0">
                <a:solidFill>
                  <a:schemeClr val="bg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norme di riferimento</a:t>
            </a:r>
            <a:endParaRPr lang="it-IT" sz="2800" b="1" dirty="0">
              <a:solidFill>
                <a:schemeClr val="bg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endParaRPr>
          </a:p>
        </p:txBody>
      </p:sp>
      <p:sp>
        <p:nvSpPr>
          <p:cNvPr id="8" name="Rettangolo 7"/>
          <p:cNvSpPr/>
          <p:nvPr/>
        </p:nvSpPr>
        <p:spPr>
          <a:xfrm>
            <a:off x="251520" y="548680"/>
            <a:ext cx="8640960" cy="6120680"/>
          </a:xfrm>
          <a:prstGeom prst="rect">
            <a:avLst/>
          </a:prstGeom>
        </p:spPr>
        <p:txBody>
          <a:bodyPr anchor="b"/>
          <a:lstStyle/>
          <a:p>
            <a:pPr algn="ctr" fontAlgn="auto">
              <a:spcAft>
                <a:spcPts val="0"/>
              </a:spcAft>
              <a:defRPr/>
            </a:pP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L. 21 gennaio 1994 n.  53</a:t>
            </a:r>
          </a:p>
          <a:p>
            <a:pPr algn="ctr" fontAlgn="auto">
              <a:spcAft>
                <a:spcPts val="0"/>
              </a:spcAft>
              <a:defRPr/>
            </a:pPr>
            <a:endParaRPr lang="it-IT" sz="1700"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lgn="ctr" fontAlgn="auto">
              <a:spcAft>
                <a:spcPts val="0"/>
              </a:spcAft>
              <a:defRPr/>
            </a:pP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DM 44/2011</a:t>
            </a:r>
            <a:r>
              <a:rPr lang="it-IT" sz="17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  - </a:t>
            </a:r>
            <a:r>
              <a:rPr lang="it-IT" sz="1700" dirty="0" smtClean="0">
                <a:effectLst>
                  <a:outerShdw blurRad="38100" dist="38100" dir="2700000" algn="tl">
                    <a:srgbClr val="000000">
                      <a:alpha val="43137"/>
                    </a:srgbClr>
                  </a:outerShdw>
                </a:effectLst>
                <a:latin typeface="Constantia" panose="02030602050306030303" pitchFamily="18" charset="0"/>
                <a:cs typeface="Courier New" pitchFamily="49" charset="0"/>
              </a:rPr>
              <a:t>Regole tecniche </a:t>
            </a:r>
            <a:r>
              <a:rPr lang="it-IT" sz="1700"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art. 18</a:t>
            </a:r>
          </a:p>
          <a:p>
            <a:pPr algn="ctr" fontAlgn="auto">
              <a:spcAft>
                <a:spcPts val="0"/>
              </a:spcAft>
              <a:defRPr/>
            </a:pPr>
            <a:endParaRPr lang="it-IT" sz="1700" b="1"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lgn="ctr" fontAlgn="auto">
              <a:spcAft>
                <a:spcPts val="0"/>
              </a:spcAft>
              <a:defRPr/>
            </a:pP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Provvedimento Responsabile DGSIA 16 aprile 2014</a:t>
            </a:r>
            <a:r>
              <a:rPr lang="it-IT" sz="17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  - </a:t>
            </a:r>
            <a:r>
              <a:rPr lang="it-IT" sz="1700" dirty="0" smtClean="0">
                <a:effectLst>
                  <a:outerShdw blurRad="38100" dist="38100" dir="2700000" algn="tl">
                    <a:srgbClr val="000000">
                      <a:alpha val="43137"/>
                    </a:srgbClr>
                  </a:outerShdw>
                </a:effectLst>
                <a:latin typeface="Constantia" panose="02030602050306030303" pitchFamily="18" charset="0"/>
                <a:cs typeface="Courier New" pitchFamily="49" charset="0"/>
              </a:rPr>
              <a:t>Specifiche tecniche </a:t>
            </a:r>
            <a:r>
              <a:rPr lang="it-IT" sz="1700"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art. 19 bis</a:t>
            </a:r>
          </a:p>
          <a:p>
            <a:pPr algn="ctr" fontAlgn="auto">
              <a:spcAft>
                <a:spcPts val="0"/>
              </a:spcAft>
              <a:defRPr/>
            </a:pPr>
            <a:endParaRPr lang="it-IT" sz="17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a:p>
            <a:pPr algn="ctr" fontAlgn="auto">
              <a:spcAft>
                <a:spcPts val="0"/>
              </a:spcAft>
              <a:defRPr/>
            </a:pP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rPr>
              <a:t>DLgs </a:t>
            </a: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82 /</a:t>
            </a: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rPr>
              <a:t>2005  </a:t>
            </a:r>
            <a:r>
              <a:rPr lang="it-IT" sz="17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 </a:t>
            </a:r>
            <a:r>
              <a:rPr lang="it-IT" sz="1700"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Codice </a:t>
            </a:r>
            <a:r>
              <a:rPr lang="it-IT" sz="1700" dirty="0">
                <a:effectLst>
                  <a:outerShdw blurRad="38100" dist="38100" dir="2700000" algn="tl">
                    <a:srgbClr val="000000">
                      <a:alpha val="43137"/>
                    </a:srgbClr>
                  </a:outerShdw>
                </a:effectLst>
                <a:latin typeface="Constantia" panose="02030602050306030303" pitchFamily="18" charset="0"/>
                <a:ea typeface="+mj-ea"/>
                <a:cs typeface="Courier New" pitchFamily="49" charset="0"/>
              </a:rPr>
              <a:t>dell'amministrazione digitale (CAD)</a:t>
            </a:r>
          </a:p>
          <a:p>
            <a:pPr algn="ctr" fontAlgn="auto">
              <a:spcAft>
                <a:spcPts val="0"/>
              </a:spcAft>
              <a:defRPr/>
            </a:pPr>
            <a:endParaRPr lang="it-IT" sz="1700" b="1" dirty="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a:p>
            <a:pPr algn="ctr" fontAlgn="auto">
              <a:spcAft>
                <a:spcPts val="0"/>
              </a:spcAft>
              <a:defRPr/>
            </a:pP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rPr>
              <a:t>DPR </a:t>
            </a: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68 /</a:t>
            </a: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rPr>
              <a:t>2005 </a:t>
            </a:r>
            <a:r>
              <a:rPr lang="it-IT" sz="1700"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Regolamento </a:t>
            </a:r>
            <a:r>
              <a:rPr lang="it-IT" sz="1700" dirty="0">
                <a:effectLst>
                  <a:outerShdw blurRad="38100" dist="38100" dir="2700000" algn="tl">
                    <a:srgbClr val="000000">
                      <a:alpha val="43137"/>
                    </a:srgbClr>
                  </a:outerShdw>
                </a:effectLst>
                <a:latin typeface="Constantia" panose="02030602050306030303" pitchFamily="18" charset="0"/>
                <a:ea typeface="+mj-ea"/>
                <a:cs typeface="Courier New" pitchFamily="49" charset="0"/>
              </a:rPr>
              <a:t>recante disposizioni per l'utilizzo della posta elettronica certificata</a:t>
            </a:r>
          </a:p>
          <a:p>
            <a:pPr algn="ctr" fontAlgn="auto">
              <a:spcAft>
                <a:spcPts val="0"/>
              </a:spcAft>
              <a:defRPr/>
            </a:pPr>
            <a:endParaRPr lang="it-IT" sz="1700" b="1" dirty="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a:p>
            <a:pPr algn="ctr" fontAlgn="auto">
              <a:spcAft>
                <a:spcPts val="0"/>
              </a:spcAft>
              <a:defRPr/>
            </a:pPr>
            <a:r>
              <a:rPr lang="it-IT" sz="1700" b="1" dirty="0" err="1" smtClean="0">
                <a:solidFill>
                  <a:srgbClr val="0A6F05"/>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rPr>
              <a:t>DL</a:t>
            </a: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rPr>
              <a:t> 179/2012</a:t>
            </a:r>
            <a:r>
              <a:rPr lang="it-IT" sz="17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 </a:t>
            </a:r>
            <a:r>
              <a:rPr lang="it-IT" sz="1700" b="1" dirty="0">
                <a:effectLst>
                  <a:outerShdw blurRad="38100" dist="38100" dir="2700000" algn="tl">
                    <a:srgbClr val="000000">
                      <a:alpha val="43137"/>
                    </a:srgbClr>
                  </a:outerShdw>
                </a:effectLst>
                <a:latin typeface="Constantia" panose="02030602050306030303" pitchFamily="18" charset="0"/>
                <a:ea typeface="+mj-ea"/>
                <a:cs typeface="Courier New" pitchFamily="49" charset="0"/>
              </a:rPr>
              <a:t>- </a:t>
            </a:r>
            <a:r>
              <a:rPr lang="it-IT" sz="1700" b="1" dirty="0">
                <a:solidFill>
                  <a:srgbClr val="0A6F05"/>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rPr>
              <a:t>art. </a:t>
            </a: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rPr>
              <a:t>5 </a:t>
            </a:r>
            <a:r>
              <a:rPr lang="it-IT" sz="1700" dirty="0" smtClean="0">
                <a:effectLst>
                  <a:outerShdw blurRad="38100" dist="38100" dir="2700000" algn="tl">
                    <a:srgbClr val="000000">
                      <a:alpha val="43137"/>
                    </a:srgbClr>
                  </a:outerShdw>
                </a:effectLst>
                <a:latin typeface="Constantia" panose="02030602050306030303" pitchFamily="18" charset="0"/>
                <a:cs typeface="Courier New" pitchFamily="49" charset="0"/>
              </a:rPr>
              <a:t>Indice </a:t>
            </a:r>
            <a:r>
              <a:rPr lang="it-IT" sz="1700" dirty="0">
                <a:effectLst>
                  <a:outerShdw blurRad="38100" dist="38100" dir="2700000" algn="tl">
                    <a:srgbClr val="000000">
                      <a:alpha val="43137"/>
                    </a:srgbClr>
                  </a:outerShdw>
                </a:effectLst>
                <a:latin typeface="Constantia" panose="02030602050306030303" pitchFamily="18" charset="0"/>
                <a:cs typeface="Courier New" pitchFamily="49" charset="0"/>
              </a:rPr>
              <a:t>nazionale degli indirizzi di posta elettronica certificata delle imprese e dei professionisti (</a:t>
            </a:r>
            <a:r>
              <a:rPr lang="it-IT" sz="1700" dirty="0" smtClean="0">
                <a:effectLst>
                  <a:outerShdw blurRad="38100" dist="38100" dir="2700000" algn="tl">
                    <a:srgbClr val="000000">
                      <a:alpha val="43137"/>
                    </a:srgbClr>
                  </a:outerShdw>
                </a:effectLst>
                <a:latin typeface="Constantia" panose="02030602050306030303" pitchFamily="18" charset="0"/>
                <a:cs typeface="Courier New" pitchFamily="49" charset="0"/>
              </a:rPr>
              <a:t>INI-PEC) </a:t>
            </a:r>
            <a:r>
              <a:rPr lang="it-IT" sz="17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introduce </a:t>
            </a:r>
            <a:r>
              <a:rPr lang="it-IT" sz="1700" b="1" dirty="0">
                <a:effectLst>
                  <a:outerShdw blurRad="38100" dist="38100" dir="2700000" algn="tl">
                    <a:srgbClr val="000000">
                      <a:alpha val="43137"/>
                    </a:srgbClr>
                  </a:outerShdw>
                </a:effectLst>
                <a:latin typeface="Constantia" panose="02030602050306030303" pitchFamily="18" charset="0"/>
                <a:cs typeface="Courier New" pitchFamily="49" charset="0"/>
              </a:rPr>
              <a:t>art. 6 bis -&gt; CAD </a:t>
            </a:r>
            <a:r>
              <a:rPr lang="it-IT" sz="17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 </a:t>
            </a:r>
          </a:p>
          <a:p>
            <a:pPr algn="ctr" fontAlgn="auto">
              <a:spcAft>
                <a:spcPts val="0"/>
              </a:spcAft>
              <a:defRPr/>
            </a:pP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DM </a:t>
            </a:r>
            <a:r>
              <a:rPr lang="it-IT" sz="1700" dirty="0" smtClean="0">
                <a:solidFill>
                  <a:srgbClr val="0A6F05"/>
                </a:solidFill>
                <a:latin typeface="Constantia" panose="02030602050306030303" pitchFamily="18" charset="0"/>
                <a:cs typeface="Courier New" pitchFamily="49" charset="0"/>
              </a:rPr>
              <a:t>sviluppo </a:t>
            </a:r>
            <a:r>
              <a:rPr lang="it-IT" sz="1700" dirty="0">
                <a:solidFill>
                  <a:srgbClr val="0A6F05"/>
                </a:solidFill>
                <a:latin typeface="Constantia" panose="02030602050306030303" pitchFamily="18" charset="0"/>
                <a:cs typeface="Courier New" pitchFamily="49" charset="0"/>
              </a:rPr>
              <a:t>economico </a:t>
            </a:r>
            <a:r>
              <a:rPr lang="it-IT" sz="1700" b="1" dirty="0">
                <a:solidFill>
                  <a:srgbClr val="0A6F05"/>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rPr>
              <a:t>19 marzo </a:t>
            </a: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rPr>
              <a:t>2013 </a:t>
            </a:r>
            <a:r>
              <a:rPr lang="it-IT" sz="1700"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Attuativo INI-PEC</a:t>
            </a:r>
          </a:p>
          <a:p>
            <a:pPr algn="ctr" fontAlgn="auto">
              <a:spcAft>
                <a:spcPts val="0"/>
              </a:spcAft>
              <a:defRPr/>
            </a:pPr>
            <a:endParaRPr lang="it-IT" sz="1700"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a:p>
            <a:pPr algn="ctr" fontAlgn="auto">
              <a:spcAft>
                <a:spcPts val="0"/>
              </a:spcAft>
              <a:defRPr/>
            </a:pPr>
            <a:r>
              <a:rPr lang="it-IT" sz="1700" b="1" dirty="0" err="1"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DL</a:t>
            </a: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 185/2008 art</a:t>
            </a:r>
            <a:r>
              <a:rPr lang="it-IT" sz="1700" b="1" dirty="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 </a:t>
            </a: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16</a:t>
            </a:r>
            <a:endParaRPr lang="it-IT" sz="1700" dirty="0">
              <a:solidFill>
                <a:srgbClr val="0A6F05"/>
              </a:solidFill>
              <a:latin typeface="Constantia" panose="02030602050306030303" pitchFamily="18" charset="0"/>
              <a:cs typeface="Courier New" pitchFamily="49" charset="0"/>
            </a:endParaRPr>
          </a:p>
          <a:p>
            <a:pPr algn="ctr" fontAlgn="auto">
              <a:spcAft>
                <a:spcPts val="0"/>
              </a:spcAft>
              <a:defRPr/>
            </a:pPr>
            <a:r>
              <a:rPr lang="it-IT" sz="1700" dirty="0" smtClean="0">
                <a:effectLst>
                  <a:outerShdw blurRad="38100" dist="38100" dir="2700000" algn="tl">
                    <a:srgbClr val="000000">
                      <a:alpha val="43137"/>
                    </a:srgbClr>
                  </a:outerShdw>
                </a:effectLst>
                <a:latin typeface="Constantia" panose="02030602050306030303" pitchFamily="18" charset="0"/>
                <a:cs typeface="Courier New" pitchFamily="49" charset="0"/>
              </a:rPr>
              <a:t>Obbligo PEC</a:t>
            </a:r>
          </a:p>
          <a:p>
            <a:pPr algn="ctr" fontAlgn="auto">
              <a:spcAft>
                <a:spcPts val="0"/>
              </a:spcAft>
              <a:defRPr/>
            </a:pPr>
            <a:endParaRPr lang="it-IT" sz="1700" dirty="0" smtClean="0">
              <a:effectLst>
                <a:outerShdw blurRad="38100" dist="38100" dir="2700000" algn="tl">
                  <a:srgbClr val="000000">
                    <a:alpha val="43137"/>
                  </a:srgbClr>
                </a:outerShdw>
              </a:effectLst>
              <a:latin typeface="Constantia" panose="02030602050306030303" pitchFamily="18" charset="0"/>
              <a:cs typeface="Courier New" pitchFamily="49" charset="0"/>
            </a:endParaRPr>
          </a:p>
          <a:p>
            <a:pPr algn="ctr" fontAlgn="auto">
              <a:spcAft>
                <a:spcPts val="0"/>
              </a:spcAft>
              <a:defRPr/>
            </a:pPr>
            <a:r>
              <a:rPr lang="it-IT" sz="1700" b="1" dirty="0" err="1"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DL</a:t>
            </a: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 90/2014 art. 52 </a:t>
            </a:r>
            <a:endParaRPr lang="it-IT" sz="1700" dirty="0" smtClean="0">
              <a:solidFill>
                <a:srgbClr val="0A6F05"/>
              </a:solidFill>
              <a:latin typeface="Constantia" panose="02030602050306030303" pitchFamily="18" charset="0"/>
              <a:cs typeface="Courier New" pitchFamily="49" charset="0"/>
            </a:endParaRPr>
          </a:p>
          <a:p>
            <a:pPr algn="ctr" fontAlgn="auto">
              <a:spcAft>
                <a:spcPts val="0"/>
              </a:spcAft>
              <a:defRPr/>
            </a:pPr>
            <a:r>
              <a:rPr lang="it-IT" sz="1700" dirty="0" smtClean="0">
                <a:effectLst>
                  <a:outerShdw blurRad="38100" dist="38100" dir="2700000" algn="tl">
                    <a:srgbClr val="000000">
                      <a:alpha val="43137"/>
                    </a:srgbClr>
                  </a:outerShdw>
                </a:effectLst>
                <a:latin typeface="Constantia" panose="02030602050306030303" pitchFamily="18" charset="0"/>
                <a:cs typeface="Courier New" pitchFamily="49" charset="0"/>
              </a:rPr>
              <a:t>Avvocato autentica copie</a:t>
            </a:r>
            <a:endParaRPr lang="it-IT" sz="1700" dirty="0">
              <a:effectLst>
                <a:outerShdw blurRad="38100" dist="38100" dir="2700000" algn="tl">
                  <a:srgbClr val="000000">
                    <a:alpha val="43137"/>
                  </a:srgbClr>
                </a:outerShdw>
              </a:effectLst>
              <a:latin typeface="Constantia" panose="02030602050306030303" pitchFamily="18" charset="0"/>
              <a:cs typeface="Courier New" pitchFamily="49" charset="0"/>
            </a:endParaRPr>
          </a:p>
          <a:p>
            <a:pPr algn="ctr" fontAlgn="auto">
              <a:spcAft>
                <a:spcPts val="0"/>
              </a:spcAft>
              <a:defRPr/>
            </a:pPr>
            <a:endPar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endParaRPr>
          </a:p>
          <a:p>
            <a:pPr algn="ctr" fontAlgn="auto">
              <a:spcAft>
                <a:spcPts val="0"/>
              </a:spcAft>
              <a:defRPr/>
            </a:pP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DPCM 13 novembre </a:t>
            </a:r>
            <a:r>
              <a:rPr lang="it-IT" sz="1700" b="1" dirty="0" smtClean="0">
                <a:solidFill>
                  <a:srgbClr val="0A6F05"/>
                </a:solidFill>
                <a:effectLst>
                  <a:outerShdw blurRad="38100" dist="38100" dir="2700000" algn="tl">
                    <a:srgbClr val="000000">
                      <a:alpha val="43137"/>
                    </a:srgbClr>
                  </a:outerShdw>
                </a:effectLst>
                <a:latin typeface="Constantia" panose="02030602050306030303" pitchFamily="18" charset="0"/>
                <a:cs typeface="Courier New" pitchFamily="49" charset="0"/>
              </a:rPr>
              <a:t>2014 - specifiche tecniche CAD</a:t>
            </a:r>
            <a:endParaRPr lang="it-IT" sz="1700" dirty="0">
              <a:solidFill>
                <a:srgbClr val="0A6F05"/>
              </a:solidFill>
              <a:latin typeface="Constantia" panose="02030602050306030303" pitchFamily="18" charset="0"/>
              <a:cs typeface="Courier New" pitchFamily="49" charset="0"/>
            </a:endParaRPr>
          </a:p>
          <a:p>
            <a:pPr algn="ctr" fontAlgn="auto">
              <a:spcAft>
                <a:spcPts val="0"/>
              </a:spcAft>
              <a:defRPr/>
            </a:pPr>
            <a:r>
              <a:rPr lang="it-IT" sz="1700" dirty="0" smtClean="0">
                <a:effectLst>
                  <a:outerShdw blurRad="38100" dist="38100" dir="2700000" algn="tl">
                    <a:srgbClr val="000000">
                      <a:alpha val="43137"/>
                    </a:srgbClr>
                  </a:outerShdw>
                </a:effectLst>
                <a:latin typeface="Constantia" panose="02030602050306030303" pitchFamily="18" charset="0"/>
                <a:cs typeface="Courier New" pitchFamily="49" charset="0"/>
              </a:rPr>
              <a:t>Impronta e riferimento temporale</a:t>
            </a:r>
            <a:endParaRPr lang="it-IT" sz="1700" dirty="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magine 3"/>
          <p:cNvPicPr>
            <a:picLocks noChangeAspect="1"/>
          </p:cNvPicPr>
          <p:nvPr/>
        </p:nvPicPr>
        <p:blipFill>
          <a:blip r:embed="rId3" cstate="print"/>
          <a:srcRect/>
          <a:stretch>
            <a:fillRect/>
          </a:stretch>
        </p:blipFill>
        <p:spPr bwMode="auto">
          <a:xfrm>
            <a:off x="0" y="1268760"/>
            <a:ext cx="2808312" cy="2808312"/>
          </a:xfrm>
          <a:prstGeom prst="rect">
            <a:avLst/>
          </a:prstGeom>
          <a:noFill/>
          <a:ln w="9525">
            <a:noFill/>
            <a:miter lim="800000"/>
            <a:headEnd/>
            <a:tailEnd/>
          </a:ln>
        </p:spPr>
      </p:pic>
      <p:sp>
        <p:nvSpPr>
          <p:cNvPr id="9" name="Freccia bidirezionale orizzontale 8"/>
          <p:cNvSpPr/>
          <p:nvPr/>
        </p:nvSpPr>
        <p:spPr>
          <a:xfrm rot="2767111">
            <a:off x="1405535" y="3783911"/>
            <a:ext cx="2990084" cy="1425024"/>
          </a:xfrm>
          <a:prstGeom prst="leftRightArrow">
            <a:avLst/>
          </a:prstGeom>
          <a:solidFill>
            <a:srgbClr val="FFC000"/>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it-IT" b="1" dirty="0">
                <a:solidFill>
                  <a:schemeClr val="tx1"/>
                </a:solidFill>
                <a:effectLst>
                  <a:outerShdw blurRad="38100" dist="38100" dir="2700000" algn="tl">
                    <a:srgbClr val="000000">
                      <a:alpha val="43137"/>
                    </a:srgbClr>
                  </a:outerShdw>
                </a:effectLst>
                <a:latin typeface="Constantia" pitchFamily="18" charset="0"/>
              </a:rPr>
              <a:t>riferibilità </a:t>
            </a:r>
            <a:endParaRPr lang="it-IT" b="1" dirty="0" smtClean="0">
              <a:solidFill>
                <a:schemeClr val="tx1"/>
              </a:solidFill>
              <a:effectLst>
                <a:outerShdw blurRad="38100" dist="38100" dir="2700000" algn="tl">
                  <a:srgbClr val="000000">
                    <a:alpha val="43137"/>
                  </a:srgbClr>
                </a:outerShdw>
              </a:effectLst>
              <a:latin typeface="Constantia" pitchFamily="18" charset="0"/>
            </a:endParaRPr>
          </a:p>
          <a:p>
            <a:pPr algn="ctr" fontAlgn="auto">
              <a:spcBef>
                <a:spcPts val="0"/>
              </a:spcBef>
              <a:spcAft>
                <a:spcPts val="0"/>
              </a:spcAft>
              <a:defRPr/>
            </a:pPr>
            <a:r>
              <a:rPr lang="it-IT" b="1" dirty="0" smtClean="0">
                <a:solidFill>
                  <a:schemeClr val="tx1"/>
                </a:solidFill>
                <a:effectLst>
                  <a:outerShdw blurRad="38100" dist="38100" dir="2700000" algn="tl">
                    <a:srgbClr val="000000">
                      <a:alpha val="43137"/>
                    </a:srgbClr>
                  </a:outerShdw>
                </a:effectLst>
                <a:latin typeface="Constantia" pitchFamily="18" charset="0"/>
              </a:rPr>
              <a:t>procura all’atto</a:t>
            </a:r>
            <a:endParaRPr lang="it-IT" b="1" dirty="0">
              <a:solidFill>
                <a:schemeClr val="tx1"/>
              </a:solidFill>
              <a:effectLst>
                <a:outerShdw blurRad="38100" dist="38100" dir="2700000" algn="tl">
                  <a:srgbClr val="000000">
                    <a:alpha val="43137"/>
                  </a:srgbClr>
                </a:outerShdw>
              </a:effectLst>
              <a:latin typeface="Constantia" pitchFamily="18" charset="0"/>
            </a:endParaRPr>
          </a:p>
        </p:txBody>
      </p:sp>
      <p:sp>
        <p:nvSpPr>
          <p:cNvPr id="8" name="Titolo 1"/>
          <p:cNvSpPr txBox="1">
            <a:spLocks/>
          </p:cNvSpPr>
          <p:nvPr/>
        </p:nvSpPr>
        <p:spPr>
          <a:xfrm>
            <a:off x="0" y="0"/>
            <a:ext cx="9144000" cy="548679"/>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ctr" defTabSz="914400" eaLnBrk="1" fontAlgn="auto" latinLnBrk="0" hangingPunct="1">
              <a:spcAft>
                <a:spcPts val="0"/>
              </a:spcAft>
              <a:buNone/>
              <a:defRPr sz="2800" b="1">
                <a:effectLst>
                  <a:outerShdw blurRad="38100" dist="38100" dir="2700000" algn="tl">
                    <a:srgbClr val="000000">
                      <a:alpha val="43137"/>
                    </a:srgbClr>
                  </a:outerShdw>
                </a:effectLst>
                <a:latin typeface="Constantia" panose="02030602050306030303" pitchFamily="18" charset="0"/>
                <a:cs typeface="Courier New" pitchFamily="49"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it-IT" dirty="0"/>
              <a:t>procura alle liti art. 83 </a:t>
            </a:r>
            <a:r>
              <a:rPr lang="it-IT" dirty="0" err="1"/>
              <a:t>cpc</a:t>
            </a:r>
            <a:endParaRPr lang="it-IT" dirty="0"/>
          </a:p>
        </p:txBody>
      </p:sp>
      <p:pic>
        <p:nvPicPr>
          <p:cNvPr id="5122" name="Picture 2" descr="C:\Users\Fabrizio\Dropbox\OAUD_commissione_informatica\Commissione informatica UDINE\immagini\firmaMano.png"/>
          <p:cNvPicPr>
            <a:picLocks noChangeAspect="1" noChangeArrowheads="1"/>
          </p:cNvPicPr>
          <p:nvPr/>
        </p:nvPicPr>
        <p:blipFill>
          <a:blip r:embed="rId4" cstate="print"/>
          <a:srcRect/>
          <a:stretch>
            <a:fillRect/>
          </a:stretch>
        </p:blipFill>
        <p:spPr bwMode="auto">
          <a:xfrm>
            <a:off x="3225282" y="3573016"/>
            <a:ext cx="5918718" cy="3312368"/>
          </a:xfrm>
          <a:prstGeom prst="rect">
            <a:avLst/>
          </a:prstGeom>
          <a:noFill/>
        </p:spPr>
      </p:pic>
      <p:sp>
        <p:nvSpPr>
          <p:cNvPr id="12" name="Rettangolo 10"/>
          <p:cNvSpPr>
            <a:spLocks noChangeArrowheads="1"/>
          </p:cNvSpPr>
          <p:nvPr/>
        </p:nvSpPr>
        <p:spPr bwMode="auto">
          <a:xfrm>
            <a:off x="2627784" y="2060848"/>
            <a:ext cx="1998047" cy="646331"/>
          </a:xfrm>
          <a:prstGeom prst="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it-IT" b="1" dirty="0" smtClean="0">
                <a:solidFill>
                  <a:schemeClr val="tx1"/>
                </a:solidFill>
                <a:effectLst>
                  <a:outerShdw blurRad="38100" dist="38100" dir="2700000" algn="tl">
                    <a:srgbClr val="000000">
                      <a:alpha val="43137"/>
                    </a:srgbClr>
                  </a:outerShdw>
                </a:effectLst>
                <a:latin typeface="Constantia" pitchFamily="18" charset="0"/>
                <a:cs typeface="+mn-cs"/>
              </a:rPr>
              <a:t>separata </a:t>
            </a:r>
            <a:r>
              <a:rPr lang="it-IT" b="1" dirty="0">
                <a:solidFill>
                  <a:schemeClr val="tx1"/>
                </a:solidFill>
                <a:effectLst>
                  <a:outerShdw blurRad="38100" dist="38100" dir="2700000" algn="tl">
                    <a:srgbClr val="000000">
                      <a:alpha val="43137"/>
                    </a:srgbClr>
                  </a:outerShdw>
                </a:effectLst>
                <a:latin typeface="Constantia" pitchFamily="18" charset="0"/>
                <a:cs typeface="+mn-cs"/>
              </a:rPr>
              <a:t>dagli </a:t>
            </a:r>
          </a:p>
          <a:p>
            <a:pPr algn="ctr" fontAlgn="auto">
              <a:spcBef>
                <a:spcPts val="0"/>
              </a:spcBef>
              <a:spcAft>
                <a:spcPts val="0"/>
              </a:spcAft>
              <a:defRPr/>
            </a:pPr>
            <a:r>
              <a:rPr lang="it-IT" b="1" dirty="0">
                <a:solidFill>
                  <a:schemeClr val="tx1"/>
                </a:solidFill>
                <a:effectLst>
                  <a:outerShdw blurRad="38100" dist="38100" dir="2700000" algn="tl">
                    <a:srgbClr val="000000">
                      <a:alpha val="43137"/>
                    </a:srgbClr>
                  </a:outerShdw>
                </a:effectLst>
                <a:latin typeface="Constantia" pitchFamily="18" charset="0"/>
                <a:cs typeface="+mn-cs"/>
              </a:rPr>
              <a:t>atti da notificare</a:t>
            </a:r>
          </a:p>
        </p:txBody>
      </p:sp>
      <p:pic>
        <p:nvPicPr>
          <p:cNvPr id="5124" name="Picture 4" descr="C:\Users\Fabrizio\Dropbox\OAUD_commissione_informatica\Commissione informatica UDINE\immagini\pdf_procura_firmato.png"/>
          <p:cNvPicPr>
            <a:picLocks noChangeAspect="1" noChangeArrowheads="1"/>
          </p:cNvPicPr>
          <p:nvPr/>
        </p:nvPicPr>
        <p:blipFill>
          <a:blip r:embed="rId5" cstate="print"/>
          <a:srcRect/>
          <a:stretch>
            <a:fillRect/>
          </a:stretch>
        </p:blipFill>
        <p:spPr bwMode="auto">
          <a:xfrm>
            <a:off x="4067944" y="1196752"/>
            <a:ext cx="3312368" cy="331236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p:cNvPicPr>
            <a:picLocks noChangeAspect="1"/>
          </p:cNvPicPr>
          <p:nvPr/>
        </p:nvPicPr>
        <p:blipFill>
          <a:blip r:embed="rId2" cstate="print"/>
          <a:srcRect/>
          <a:stretch>
            <a:fillRect/>
          </a:stretch>
        </p:blipFill>
        <p:spPr bwMode="auto">
          <a:xfrm>
            <a:off x="1339850" y="2756406"/>
            <a:ext cx="1181100" cy="865188"/>
          </a:xfrm>
          <a:prstGeom prst="rect">
            <a:avLst/>
          </a:prstGeom>
          <a:noFill/>
          <a:ln w="9525">
            <a:noFill/>
            <a:miter lim="800000"/>
            <a:headEnd/>
            <a:tailEnd/>
          </a:ln>
        </p:spPr>
      </p:pic>
      <p:pic>
        <p:nvPicPr>
          <p:cNvPr id="17" name="Immagine 16"/>
          <p:cNvPicPr>
            <a:picLocks noChangeAspect="1"/>
          </p:cNvPicPr>
          <p:nvPr/>
        </p:nvPicPr>
        <p:blipFill>
          <a:blip r:embed="rId2" cstate="print"/>
          <a:srcRect/>
          <a:stretch>
            <a:fillRect/>
          </a:stretch>
        </p:blipFill>
        <p:spPr bwMode="auto">
          <a:xfrm>
            <a:off x="7691438" y="3637469"/>
            <a:ext cx="1181100" cy="865187"/>
          </a:xfrm>
          <a:prstGeom prst="rect">
            <a:avLst/>
          </a:prstGeom>
          <a:noFill/>
          <a:ln w="9525">
            <a:noFill/>
            <a:miter lim="800000"/>
            <a:headEnd/>
            <a:tailEnd/>
          </a:ln>
        </p:spPr>
      </p:pic>
      <p:sp>
        <p:nvSpPr>
          <p:cNvPr id="8" name="Rettangolo 7"/>
          <p:cNvSpPr/>
          <p:nvPr/>
        </p:nvSpPr>
        <p:spPr>
          <a:xfrm>
            <a:off x="0" y="0"/>
            <a:ext cx="385192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a:effectLst>
                  <a:outerShdw blurRad="38100" dist="38100" dir="2700000" algn="tl">
                    <a:srgbClr val="000000">
                      <a:alpha val="43137"/>
                    </a:srgbClr>
                  </a:outerShdw>
                </a:effectLst>
                <a:latin typeface="Constantia" panose="02030602050306030303" pitchFamily="18" charset="0"/>
                <a:cs typeface="Courier New" pitchFamily="49" charset="0"/>
              </a:rPr>
              <a:t>procura digitale</a:t>
            </a:r>
          </a:p>
        </p:txBody>
      </p:sp>
      <p:sp>
        <p:nvSpPr>
          <p:cNvPr id="3" name="Rettangolo 2"/>
          <p:cNvSpPr>
            <a:spLocks noChangeArrowheads="1"/>
          </p:cNvSpPr>
          <p:nvPr/>
        </p:nvSpPr>
        <p:spPr bwMode="auto">
          <a:xfrm>
            <a:off x="392113" y="1846769"/>
            <a:ext cx="3656012" cy="368300"/>
          </a:xfrm>
          <a:prstGeom prst="rect">
            <a:avLst/>
          </a:prstGeom>
          <a:noFill/>
          <a:ln w="9525">
            <a:noFill/>
            <a:miter lim="800000"/>
            <a:headEnd/>
            <a:tailEnd/>
          </a:ln>
        </p:spPr>
        <p:txBody>
          <a:bodyPr>
            <a:spAutoFit/>
          </a:bodyPr>
          <a:lstStyle/>
          <a:p>
            <a:pPr algn="ctr"/>
            <a:r>
              <a:rPr lang="it-IT" i="1">
                <a:latin typeface="Constantia" pitchFamily="18" charset="0"/>
              </a:rPr>
              <a:t>firmata digitalmente da cliente</a:t>
            </a:r>
          </a:p>
        </p:txBody>
      </p:sp>
      <p:sp>
        <p:nvSpPr>
          <p:cNvPr id="9" name="Rettangolo 8"/>
          <p:cNvSpPr/>
          <p:nvPr/>
        </p:nvSpPr>
        <p:spPr>
          <a:xfrm>
            <a:off x="5292080" y="0"/>
            <a:ext cx="385192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a:effectLst>
                  <a:outerShdw blurRad="38100" dist="38100" dir="2700000" algn="tl">
                    <a:srgbClr val="000000">
                      <a:alpha val="43137"/>
                    </a:srgbClr>
                  </a:outerShdw>
                </a:effectLst>
                <a:latin typeface="Constantia" panose="02030602050306030303" pitchFamily="18" charset="0"/>
                <a:cs typeface="Courier New" pitchFamily="49" charset="0"/>
              </a:rPr>
              <a:t>procura cartacea</a:t>
            </a:r>
          </a:p>
        </p:txBody>
      </p:sp>
      <p:pic>
        <p:nvPicPr>
          <p:cNvPr id="6" name="Immagine 5"/>
          <p:cNvPicPr>
            <a:picLocks noChangeAspect="1"/>
          </p:cNvPicPr>
          <p:nvPr/>
        </p:nvPicPr>
        <p:blipFill>
          <a:blip r:embed="rId3" cstate="print"/>
          <a:srcRect/>
          <a:stretch>
            <a:fillRect/>
          </a:stretch>
        </p:blipFill>
        <p:spPr bwMode="auto">
          <a:xfrm rot="1204676">
            <a:off x="7537450" y="1438781"/>
            <a:ext cx="795338" cy="795338"/>
          </a:xfrm>
          <a:prstGeom prst="rect">
            <a:avLst/>
          </a:prstGeom>
          <a:noFill/>
          <a:ln w="9525">
            <a:noFill/>
            <a:miter lim="800000"/>
            <a:headEnd/>
            <a:tailEnd/>
          </a:ln>
        </p:spPr>
      </p:pic>
      <p:pic>
        <p:nvPicPr>
          <p:cNvPr id="14" name="Immagine 13"/>
          <p:cNvPicPr>
            <a:picLocks noChangeAspect="1"/>
          </p:cNvPicPr>
          <p:nvPr/>
        </p:nvPicPr>
        <p:blipFill>
          <a:blip r:embed="rId3" cstate="print"/>
          <a:srcRect/>
          <a:stretch>
            <a:fillRect/>
          </a:stretch>
        </p:blipFill>
        <p:spPr bwMode="auto">
          <a:xfrm rot="1646566">
            <a:off x="7537450" y="2286506"/>
            <a:ext cx="795338" cy="795338"/>
          </a:xfrm>
          <a:prstGeom prst="rect">
            <a:avLst/>
          </a:prstGeom>
          <a:noFill/>
          <a:ln w="9525">
            <a:noFill/>
            <a:miter lim="800000"/>
            <a:headEnd/>
            <a:tailEnd/>
          </a:ln>
        </p:spPr>
      </p:pic>
      <p:pic>
        <p:nvPicPr>
          <p:cNvPr id="28" name="Immagine 27"/>
          <p:cNvPicPr>
            <a:picLocks noChangeAspect="1"/>
          </p:cNvPicPr>
          <p:nvPr/>
        </p:nvPicPr>
        <p:blipFill>
          <a:blip r:embed="rId4" cstate="print"/>
          <a:srcRect/>
          <a:stretch>
            <a:fillRect/>
          </a:stretch>
        </p:blipFill>
        <p:spPr bwMode="auto">
          <a:xfrm>
            <a:off x="5724525" y="979994"/>
            <a:ext cx="676275" cy="676275"/>
          </a:xfrm>
          <a:prstGeom prst="rect">
            <a:avLst/>
          </a:prstGeom>
          <a:noFill/>
          <a:ln w="9525">
            <a:noFill/>
            <a:miter lim="800000"/>
            <a:headEnd/>
            <a:tailEnd/>
          </a:ln>
        </p:spPr>
      </p:pic>
      <p:pic>
        <p:nvPicPr>
          <p:cNvPr id="13" name="Immagine 12"/>
          <p:cNvPicPr>
            <a:picLocks noChangeAspect="1"/>
          </p:cNvPicPr>
          <p:nvPr/>
        </p:nvPicPr>
        <p:blipFill>
          <a:blip r:embed="rId5" cstate="print"/>
          <a:srcRect/>
          <a:stretch>
            <a:fillRect/>
          </a:stretch>
        </p:blipFill>
        <p:spPr bwMode="auto">
          <a:xfrm>
            <a:off x="630238" y="2242056"/>
            <a:ext cx="1227137" cy="1227138"/>
          </a:xfrm>
          <a:prstGeom prst="rect">
            <a:avLst/>
          </a:prstGeom>
          <a:noFill/>
          <a:ln w="9525">
            <a:noFill/>
            <a:miter lim="800000"/>
            <a:headEnd/>
            <a:tailEnd/>
          </a:ln>
        </p:spPr>
      </p:pic>
      <p:pic>
        <p:nvPicPr>
          <p:cNvPr id="27" name="Immagine 26"/>
          <p:cNvPicPr>
            <a:picLocks noChangeAspect="1"/>
          </p:cNvPicPr>
          <p:nvPr/>
        </p:nvPicPr>
        <p:blipFill>
          <a:blip r:embed="rId6" cstate="print"/>
          <a:srcRect/>
          <a:stretch>
            <a:fillRect/>
          </a:stretch>
        </p:blipFill>
        <p:spPr bwMode="auto">
          <a:xfrm>
            <a:off x="7981950" y="865694"/>
            <a:ext cx="792163" cy="790575"/>
          </a:xfrm>
          <a:prstGeom prst="rect">
            <a:avLst/>
          </a:prstGeom>
          <a:noFill/>
          <a:ln w="9525">
            <a:noFill/>
            <a:miter lim="800000"/>
            <a:headEnd/>
            <a:tailEnd/>
          </a:ln>
        </p:spPr>
      </p:pic>
      <p:pic>
        <p:nvPicPr>
          <p:cNvPr id="2050" name="Picture 2" descr="I:\Dropbox\conferenze\immagini\avvocato3.png"/>
          <p:cNvPicPr>
            <a:picLocks noChangeAspect="1" noChangeArrowheads="1"/>
          </p:cNvPicPr>
          <p:nvPr/>
        </p:nvPicPr>
        <p:blipFill>
          <a:blip r:embed="rId7" cstate="print"/>
          <a:srcRect/>
          <a:stretch>
            <a:fillRect/>
          </a:stretch>
        </p:blipFill>
        <p:spPr bwMode="auto">
          <a:xfrm>
            <a:off x="8180388" y="1872169"/>
            <a:ext cx="722312" cy="779462"/>
          </a:xfrm>
          <a:prstGeom prst="rect">
            <a:avLst/>
          </a:prstGeom>
          <a:noFill/>
          <a:ln w="9525">
            <a:noFill/>
            <a:miter lim="800000"/>
            <a:headEnd/>
            <a:tailEnd/>
          </a:ln>
        </p:spPr>
      </p:pic>
      <p:pic>
        <p:nvPicPr>
          <p:cNvPr id="21" name="Picture 2" descr="I:\Dropbox\conferenze\immagini\avvocato3.png"/>
          <p:cNvPicPr>
            <a:picLocks noChangeAspect="1" noChangeArrowheads="1"/>
          </p:cNvPicPr>
          <p:nvPr/>
        </p:nvPicPr>
        <p:blipFill>
          <a:blip r:embed="rId7" cstate="print"/>
          <a:srcRect/>
          <a:stretch>
            <a:fillRect/>
          </a:stretch>
        </p:blipFill>
        <p:spPr bwMode="auto">
          <a:xfrm>
            <a:off x="7494588" y="3188206"/>
            <a:ext cx="722312" cy="779463"/>
          </a:xfrm>
          <a:prstGeom prst="rect">
            <a:avLst/>
          </a:prstGeom>
          <a:noFill/>
          <a:ln w="9525">
            <a:noFill/>
            <a:miter lim="800000"/>
            <a:headEnd/>
            <a:tailEnd/>
          </a:ln>
        </p:spPr>
      </p:pic>
      <p:pic>
        <p:nvPicPr>
          <p:cNvPr id="25" name="Picture 2" descr="C:\Users\Fabrizio1\Dropbox\conferenze\immagini\pdf_firmato.png"/>
          <p:cNvPicPr>
            <a:picLocks noChangeAspect="1" noChangeArrowheads="1"/>
          </p:cNvPicPr>
          <p:nvPr/>
        </p:nvPicPr>
        <p:blipFill>
          <a:blip r:embed="rId8" cstate="print"/>
          <a:srcRect/>
          <a:stretch>
            <a:fillRect/>
          </a:stretch>
        </p:blipFill>
        <p:spPr bwMode="auto">
          <a:xfrm>
            <a:off x="5645150" y="3027869"/>
            <a:ext cx="890588" cy="890587"/>
          </a:xfrm>
          <a:prstGeom prst="rect">
            <a:avLst/>
          </a:prstGeom>
          <a:noFill/>
          <a:ln w="9525">
            <a:noFill/>
            <a:miter lim="800000"/>
            <a:headEnd/>
            <a:tailEnd/>
          </a:ln>
        </p:spPr>
      </p:pic>
      <p:pic>
        <p:nvPicPr>
          <p:cNvPr id="24" name="Immagine 23"/>
          <p:cNvPicPr>
            <a:picLocks noChangeAspect="1"/>
          </p:cNvPicPr>
          <p:nvPr/>
        </p:nvPicPr>
        <p:blipFill>
          <a:blip r:embed="rId9" cstate="print"/>
          <a:srcRect/>
          <a:stretch>
            <a:fillRect/>
          </a:stretch>
        </p:blipFill>
        <p:spPr bwMode="auto">
          <a:xfrm>
            <a:off x="5653088" y="3027869"/>
            <a:ext cx="882650" cy="882650"/>
          </a:xfrm>
          <a:prstGeom prst="rect">
            <a:avLst/>
          </a:prstGeom>
          <a:noFill/>
          <a:ln w="9525">
            <a:noFill/>
            <a:miter lim="800000"/>
            <a:headEnd/>
            <a:tailEnd/>
          </a:ln>
        </p:spPr>
      </p:pic>
      <p:pic>
        <p:nvPicPr>
          <p:cNvPr id="1026" name="Picture 2" descr="C:\Users\Fabrizio1\Dropbox\conferenze\immagini\pdf_firmato.png"/>
          <p:cNvPicPr>
            <a:picLocks noChangeAspect="1" noChangeArrowheads="1"/>
          </p:cNvPicPr>
          <p:nvPr/>
        </p:nvPicPr>
        <p:blipFill>
          <a:blip r:embed="rId8" cstate="print"/>
          <a:srcRect/>
          <a:stretch>
            <a:fillRect/>
          </a:stretch>
        </p:blipFill>
        <p:spPr bwMode="auto">
          <a:xfrm>
            <a:off x="1628775" y="945069"/>
            <a:ext cx="892175" cy="892175"/>
          </a:xfrm>
          <a:prstGeom prst="rect">
            <a:avLst/>
          </a:prstGeom>
          <a:noFill/>
          <a:ln w="9525">
            <a:noFill/>
            <a:miter lim="800000"/>
            <a:headEnd/>
            <a:tailEnd/>
          </a:ln>
        </p:spPr>
      </p:pic>
      <p:sp>
        <p:nvSpPr>
          <p:cNvPr id="23" name="Rettangolo 22"/>
          <p:cNvSpPr>
            <a:spLocks noChangeArrowheads="1"/>
          </p:cNvSpPr>
          <p:nvPr/>
        </p:nvSpPr>
        <p:spPr bwMode="auto">
          <a:xfrm>
            <a:off x="4098925" y="1842006"/>
            <a:ext cx="3992563" cy="369888"/>
          </a:xfrm>
          <a:prstGeom prst="rect">
            <a:avLst/>
          </a:prstGeom>
          <a:noFill/>
          <a:ln w="9525">
            <a:noFill/>
            <a:miter lim="800000"/>
            <a:headEnd/>
            <a:tailEnd/>
          </a:ln>
        </p:spPr>
        <p:txBody>
          <a:bodyPr>
            <a:spAutoFit/>
          </a:bodyPr>
          <a:lstStyle/>
          <a:p>
            <a:pPr algn="ctr"/>
            <a:r>
              <a:rPr lang="it-IT" i="1">
                <a:latin typeface="Constantia" pitchFamily="18" charset="0"/>
              </a:rPr>
              <a:t>firmata di pugno da cliente</a:t>
            </a:r>
          </a:p>
        </p:txBody>
      </p:sp>
      <p:sp>
        <p:nvSpPr>
          <p:cNvPr id="26" name="Rettangolo 25"/>
          <p:cNvSpPr>
            <a:spLocks noChangeArrowheads="1"/>
          </p:cNvSpPr>
          <p:nvPr/>
        </p:nvSpPr>
        <p:spPr bwMode="auto">
          <a:xfrm>
            <a:off x="4038600" y="3781931"/>
            <a:ext cx="3992563" cy="646113"/>
          </a:xfrm>
          <a:prstGeom prst="rect">
            <a:avLst/>
          </a:prstGeom>
          <a:noFill/>
          <a:ln w="9525">
            <a:noFill/>
            <a:miter lim="800000"/>
            <a:headEnd/>
            <a:tailEnd/>
          </a:ln>
        </p:spPr>
        <p:txBody>
          <a:bodyPr>
            <a:spAutoFit/>
          </a:bodyPr>
          <a:lstStyle/>
          <a:p>
            <a:pPr algn="ctr"/>
            <a:r>
              <a:rPr lang="it-IT" i="1" dirty="0">
                <a:latin typeface="Constantia" pitchFamily="18" charset="0"/>
              </a:rPr>
              <a:t>copia digitale autenticata </a:t>
            </a:r>
          </a:p>
          <a:p>
            <a:pPr algn="ctr"/>
            <a:r>
              <a:rPr lang="it-IT" i="1" dirty="0">
                <a:latin typeface="Constantia" pitchFamily="18" charset="0"/>
              </a:rPr>
              <a:t>con firma digitale dell’Avvocato</a:t>
            </a:r>
          </a:p>
        </p:txBody>
      </p:sp>
      <p:sp>
        <p:nvSpPr>
          <p:cNvPr id="29" name="Rettangolo 28"/>
          <p:cNvSpPr>
            <a:spLocks noChangeArrowheads="1"/>
          </p:cNvSpPr>
          <p:nvPr/>
        </p:nvSpPr>
        <p:spPr bwMode="auto">
          <a:xfrm>
            <a:off x="4143375" y="2342069"/>
            <a:ext cx="3994150" cy="646112"/>
          </a:xfrm>
          <a:prstGeom prst="rect">
            <a:avLst/>
          </a:prstGeom>
          <a:noFill/>
          <a:ln w="9525">
            <a:noFill/>
            <a:miter lim="800000"/>
            <a:headEnd/>
            <a:tailEnd/>
          </a:ln>
        </p:spPr>
        <p:txBody>
          <a:bodyPr>
            <a:spAutoFit/>
          </a:bodyPr>
          <a:lstStyle/>
          <a:p>
            <a:pPr algn="ctr"/>
            <a:r>
              <a:rPr lang="it-IT" i="1">
                <a:latin typeface="Constantia" pitchFamily="18" charset="0"/>
              </a:rPr>
              <a:t>certificata con </a:t>
            </a:r>
          </a:p>
          <a:p>
            <a:pPr algn="ctr"/>
            <a:r>
              <a:rPr lang="it-IT" i="1">
                <a:latin typeface="Constantia" pitchFamily="18" charset="0"/>
              </a:rPr>
              <a:t>firma di pugno dell’Avvocato</a:t>
            </a:r>
          </a:p>
        </p:txBody>
      </p:sp>
      <p:sp>
        <p:nvSpPr>
          <p:cNvPr id="32" name="Rettangolo 31"/>
          <p:cNvSpPr/>
          <p:nvPr/>
        </p:nvSpPr>
        <p:spPr>
          <a:xfrm>
            <a:off x="251520" y="4581129"/>
            <a:ext cx="4104456" cy="1477328"/>
          </a:xfrm>
          <a:prstGeom prst="rect">
            <a:avLst/>
          </a:prstGeom>
          <a:noFill/>
          <a:ln>
            <a:solidFill>
              <a:srgbClr val="0A6F05"/>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just" fontAlgn="auto">
              <a:spcBef>
                <a:spcPts val="0"/>
              </a:spcBef>
              <a:spcAft>
                <a:spcPts val="0"/>
              </a:spcAft>
              <a:defRPr/>
            </a:pPr>
            <a:r>
              <a:rPr lang="it-IT" dirty="0" err="1" smtClean="0">
                <a:solidFill>
                  <a:schemeClr val="tx1"/>
                </a:solidFill>
                <a:latin typeface="Constantia" pitchFamily="18" charset="0"/>
              </a:rPr>
              <a:t>…come</a:t>
            </a:r>
            <a:r>
              <a:rPr lang="it-IT" dirty="0" smtClean="0">
                <a:solidFill>
                  <a:schemeClr val="tx1"/>
                </a:solidFill>
                <a:latin typeface="Constantia" pitchFamily="18" charset="0"/>
              </a:rPr>
              <a:t> da procura alle liti rilasciata </a:t>
            </a:r>
            <a:r>
              <a:rPr lang="it-IT" dirty="0" smtClean="0">
                <a:solidFill>
                  <a:schemeClr val="tx1"/>
                </a:solidFill>
                <a:latin typeface="Constantia" pitchFamily="18" charset="0"/>
                <a:cs typeface="+mn-cs"/>
              </a:rPr>
              <a:t>su </a:t>
            </a:r>
            <a:r>
              <a:rPr lang="it-IT" b="1" dirty="0" smtClean="0">
                <a:solidFill>
                  <a:schemeClr val="tx1"/>
                </a:solidFill>
                <a:effectLst>
                  <a:outerShdw blurRad="38100" dist="38100" dir="2700000" algn="tl">
                    <a:srgbClr val="000000"/>
                  </a:outerShdw>
                </a:effectLst>
                <a:latin typeface="Constantia" pitchFamily="18" charset="0"/>
                <a:cs typeface="+mn-cs"/>
              </a:rPr>
              <a:t>documento informatico separato </a:t>
            </a:r>
            <a:r>
              <a:rPr lang="it-IT" dirty="0" smtClean="0">
                <a:solidFill>
                  <a:schemeClr val="tx1"/>
                </a:solidFill>
                <a:latin typeface="Constantia" pitchFamily="18" charset="0"/>
                <a:cs typeface="+mn-cs"/>
              </a:rPr>
              <a:t>a</a:t>
            </a:r>
            <a:r>
              <a:rPr lang="it-IT" dirty="0" smtClean="0">
                <a:solidFill>
                  <a:schemeClr val="tx1"/>
                </a:solidFill>
                <a:latin typeface="Constantia" pitchFamily="18" charset="0"/>
              </a:rPr>
              <a:t>llegato al presente messaggio di posta elettronica certificata mediante il quale il presente atto è stato notificato</a:t>
            </a:r>
            <a:endParaRPr lang="it-IT" dirty="0">
              <a:solidFill>
                <a:schemeClr val="tx1"/>
              </a:solidFill>
              <a:latin typeface="Constantia" pitchFamily="18" charset="0"/>
              <a:cs typeface="+mn-cs"/>
            </a:endParaRPr>
          </a:p>
        </p:txBody>
      </p:sp>
      <p:sp>
        <p:nvSpPr>
          <p:cNvPr id="33" name="Rettangolo 32"/>
          <p:cNvSpPr/>
          <p:nvPr/>
        </p:nvSpPr>
        <p:spPr>
          <a:xfrm>
            <a:off x="4716016" y="4581128"/>
            <a:ext cx="4176463" cy="2031325"/>
          </a:xfrm>
          <a:prstGeom prst="rect">
            <a:avLst/>
          </a:prstGeom>
          <a:noFill/>
          <a:ln>
            <a:solidFill>
              <a:srgbClr val="0A6F05"/>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just" fontAlgn="auto">
              <a:spcBef>
                <a:spcPts val="0"/>
              </a:spcBef>
              <a:spcAft>
                <a:spcPts val="0"/>
              </a:spcAft>
              <a:defRPr/>
            </a:pPr>
            <a:r>
              <a:rPr lang="it-IT" dirty="0" err="1" smtClean="0">
                <a:solidFill>
                  <a:schemeClr val="tx1"/>
                </a:solidFill>
                <a:latin typeface="Constantia" pitchFamily="18" charset="0"/>
                <a:cs typeface="+mn-cs"/>
              </a:rPr>
              <a:t>…</a:t>
            </a:r>
            <a:r>
              <a:rPr lang="it-IT" dirty="0" err="1" smtClean="0">
                <a:solidFill>
                  <a:schemeClr val="tx1"/>
                </a:solidFill>
                <a:latin typeface="Constantia" pitchFamily="18" charset="0"/>
              </a:rPr>
              <a:t>come</a:t>
            </a:r>
            <a:r>
              <a:rPr lang="it-IT" dirty="0" smtClean="0">
                <a:solidFill>
                  <a:schemeClr val="tx1"/>
                </a:solidFill>
                <a:latin typeface="Constantia" pitchFamily="18" charset="0"/>
              </a:rPr>
              <a:t> da procura alle liti rilasciata su </a:t>
            </a:r>
            <a:r>
              <a:rPr lang="it-IT" b="1" dirty="0" smtClean="0">
                <a:solidFill>
                  <a:schemeClr val="tx1"/>
                </a:solidFill>
                <a:effectLst>
                  <a:outerShdw blurRad="38100" dist="38100" dir="2700000" algn="tl">
                    <a:srgbClr val="000000"/>
                  </a:outerShdw>
                </a:effectLst>
                <a:latin typeface="Constantia" pitchFamily="18" charset="0"/>
                <a:cs typeface="+mn-cs"/>
              </a:rPr>
              <a:t>foglio separato </a:t>
            </a:r>
            <a:r>
              <a:rPr lang="it-IT" dirty="0" smtClean="0">
                <a:solidFill>
                  <a:schemeClr val="tx1"/>
                </a:solidFill>
                <a:latin typeface="Constantia" pitchFamily="18" charset="0"/>
                <a:cs typeface="+mn-cs"/>
              </a:rPr>
              <a:t>dal quale è stata </a:t>
            </a:r>
            <a:r>
              <a:rPr lang="it-IT" b="1" dirty="0" smtClean="0">
                <a:solidFill>
                  <a:schemeClr val="tx1"/>
                </a:solidFill>
                <a:effectLst>
                  <a:outerShdw blurRad="38100" dist="38100" dir="2700000" algn="tl">
                    <a:srgbClr val="000000"/>
                  </a:outerShdw>
                </a:effectLst>
                <a:latin typeface="Constantia" pitchFamily="18" charset="0"/>
                <a:cs typeface="+mn-cs"/>
              </a:rPr>
              <a:t>estratta copia informatica per immagine </a:t>
            </a:r>
            <a:r>
              <a:rPr lang="it-IT" dirty="0" smtClean="0">
                <a:solidFill>
                  <a:schemeClr val="tx1"/>
                </a:solidFill>
                <a:latin typeface="Constantia" pitchFamily="18" charset="0"/>
              </a:rPr>
              <a:t>allegato al presente messaggio di posta elettronica certificata mediante il quale il presente atto è stato notificato</a:t>
            </a:r>
          </a:p>
        </p:txBody>
      </p:sp>
      <p:pic>
        <p:nvPicPr>
          <p:cNvPr id="35" name="Immagine 34"/>
          <p:cNvPicPr>
            <a:picLocks noChangeAspect="1"/>
          </p:cNvPicPr>
          <p:nvPr/>
        </p:nvPicPr>
        <p:blipFill>
          <a:blip r:embed="rId2" cstate="print"/>
          <a:srcRect/>
          <a:stretch>
            <a:fillRect/>
          </a:stretch>
        </p:blipFill>
        <p:spPr bwMode="auto">
          <a:xfrm>
            <a:off x="3472310" y="3428554"/>
            <a:ext cx="1181100" cy="865187"/>
          </a:xfrm>
          <a:prstGeom prst="rect">
            <a:avLst/>
          </a:prstGeom>
          <a:noFill/>
          <a:ln w="9525">
            <a:noFill/>
            <a:miter lim="800000"/>
            <a:headEnd/>
            <a:tailEnd/>
          </a:ln>
        </p:spPr>
      </p:pic>
      <p:pic>
        <p:nvPicPr>
          <p:cNvPr id="36" name="Picture 2" descr="I:\Dropbox\conferenze\immagini\avvocato3.png"/>
          <p:cNvPicPr>
            <a:picLocks noChangeAspect="1" noChangeArrowheads="1"/>
          </p:cNvPicPr>
          <p:nvPr/>
        </p:nvPicPr>
        <p:blipFill>
          <a:blip r:embed="rId7" cstate="print"/>
          <a:srcRect/>
          <a:stretch>
            <a:fillRect/>
          </a:stretch>
        </p:blipFill>
        <p:spPr bwMode="auto">
          <a:xfrm>
            <a:off x="3275460" y="2979291"/>
            <a:ext cx="722312" cy="779463"/>
          </a:xfrm>
          <a:prstGeom prst="rect">
            <a:avLst/>
          </a:prstGeom>
          <a:noFill/>
          <a:ln w="9525">
            <a:noFill/>
            <a:miter lim="800000"/>
            <a:headEnd/>
            <a:tailEnd/>
          </a:ln>
        </p:spPr>
      </p:pic>
      <p:sp>
        <p:nvSpPr>
          <p:cNvPr id="37" name="Rettangolo 36"/>
          <p:cNvSpPr>
            <a:spLocks noChangeArrowheads="1"/>
          </p:cNvSpPr>
          <p:nvPr/>
        </p:nvSpPr>
        <p:spPr bwMode="auto">
          <a:xfrm>
            <a:off x="0" y="3573016"/>
            <a:ext cx="3812035" cy="648072"/>
          </a:xfrm>
          <a:prstGeom prst="rect">
            <a:avLst/>
          </a:prstGeom>
          <a:noFill/>
          <a:ln w="9525">
            <a:noFill/>
            <a:miter lim="800000"/>
            <a:headEnd/>
            <a:tailEnd/>
          </a:ln>
        </p:spPr>
        <p:txBody>
          <a:bodyPr wrap="square">
            <a:spAutoFit/>
          </a:bodyPr>
          <a:lstStyle/>
          <a:p>
            <a:pPr algn="ctr"/>
            <a:r>
              <a:rPr lang="it-IT" i="1" dirty="0">
                <a:latin typeface="Constantia" pitchFamily="18" charset="0"/>
              </a:rPr>
              <a:t>copia digitale autenticata </a:t>
            </a:r>
          </a:p>
          <a:p>
            <a:pPr algn="ctr"/>
            <a:r>
              <a:rPr lang="it-IT" i="1" dirty="0">
                <a:latin typeface="Constantia" pitchFamily="18" charset="0"/>
              </a:rPr>
              <a:t>con firma digitale </a:t>
            </a:r>
            <a:r>
              <a:rPr lang="it-IT" i="1" dirty="0" smtClean="0">
                <a:latin typeface="Constantia" pitchFamily="18" charset="0"/>
              </a:rPr>
              <a:t>dell’Avvocato?</a:t>
            </a:r>
            <a:endParaRPr lang="it-IT" i="1" dirty="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0" presetClass="entr" presetSubtype="0" fill="hold" nodeType="withEffect">
                                  <p:stCondLst>
                                    <p:cond delay="0"/>
                                  </p:stCondLst>
                                  <p:childTnLst>
                                    <p:set>
                                      <p:cBhvr>
                                        <p:cTn id="52" dur="1" fill="hold">
                                          <p:stCondLst>
                                            <p:cond delay="0"/>
                                          </p:stCondLst>
                                        </p:cTn>
                                        <p:tgtEl>
                                          <p:spTgt spid="2050"/>
                                        </p:tgtEl>
                                        <p:attrNameLst>
                                          <p:attrName>style.visibility</p:attrName>
                                        </p:attrNameLst>
                                      </p:cBhvr>
                                      <p:to>
                                        <p:strVal val="visible"/>
                                      </p:to>
                                    </p:set>
                                    <p:animEffect transition="in" filter="fade">
                                      <p:cBhvr>
                                        <p:cTn id="53" dur="500"/>
                                        <p:tgtEl>
                                          <p:spTgt spid="2050"/>
                                        </p:tgtEl>
                                      </p:cBhvr>
                                    </p:animEffect>
                                  </p:child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4.72222E-6 0 L 0.00278 0.3169 " pathEditMode="relative" rAng="0" ptsTypes="AA">
                                      <p:cBhvr>
                                        <p:cTn id="60" dur="2000" fill="hold"/>
                                        <p:tgtEl>
                                          <p:spTgt spid="28"/>
                                        </p:tgtEl>
                                        <p:attrNameLst>
                                          <p:attrName>ppt_x</p:attrName>
                                          <p:attrName>ppt_y</p:attrName>
                                        </p:attrNameLst>
                                      </p:cBhvr>
                                      <p:rCtr x="139" y="15833"/>
                                    </p:animMotion>
                                  </p:childTnLst>
                                </p:cTn>
                              </p:par>
                            </p:childTnLst>
                          </p:cTn>
                        </p:par>
                        <p:par>
                          <p:cTn id="61" fill="hold">
                            <p:stCondLst>
                              <p:cond delay="2000"/>
                            </p:stCondLst>
                            <p:childTnLst>
                              <p:par>
                                <p:cTn id="62" presetID="10" presetClass="exit" presetSubtype="0" fill="hold" nodeType="afterEffect">
                                  <p:stCondLst>
                                    <p:cond delay="0"/>
                                  </p:stCondLst>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0"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xit" presetSubtype="0" fill="hold" nodeType="withEffect">
                                  <p:stCondLst>
                                    <p:cond delay="0"/>
                                  </p:stCondLst>
                                  <p:childTnLst>
                                    <p:animEffect transition="out" filter="fade">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23" grpId="0"/>
      <p:bldP spid="26" grpId="0"/>
      <p:bldP spid="29" grpId="0"/>
      <p:bldP spid="32" grpId="0" animBg="1"/>
      <p:bldP spid="33" grpId="0" animBg="1"/>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Users\Fabrizio1\Dropbox\conferenze\immagini\cartella.png"/>
          <p:cNvPicPr>
            <a:picLocks noChangeAspect="1" noChangeArrowheads="1"/>
          </p:cNvPicPr>
          <p:nvPr/>
        </p:nvPicPr>
        <p:blipFill>
          <a:blip r:embed="rId2" cstate="print"/>
          <a:srcRect/>
          <a:stretch>
            <a:fillRect/>
          </a:stretch>
        </p:blipFill>
        <p:spPr bwMode="auto">
          <a:xfrm>
            <a:off x="7524750" y="3262313"/>
            <a:ext cx="1490663" cy="1490662"/>
          </a:xfrm>
          <a:prstGeom prst="rect">
            <a:avLst/>
          </a:prstGeom>
          <a:noFill/>
          <a:ln w="9525">
            <a:noFill/>
            <a:miter lim="800000"/>
            <a:headEnd/>
            <a:tailEnd/>
          </a:ln>
        </p:spPr>
      </p:pic>
      <p:pic>
        <p:nvPicPr>
          <p:cNvPr id="6146" name="Picture 2" descr="C:\Users\Fabrizio\Dropbox\OAUD_commissione_informatica\Commissione informatica UDINE\immagini\pdf_provvedimento.png"/>
          <p:cNvPicPr>
            <a:picLocks noChangeAspect="1" noChangeArrowheads="1"/>
          </p:cNvPicPr>
          <p:nvPr/>
        </p:nvPicPr>
        <p:blipFill>
          <a:blip r:embed="rId3" cstate="print"/>
          <a:srcRect/>
          <a:stretch>
            <a:fillRect/>
          </a:stretch>
        </p:blipFill>
        <p:spPr bwMode="auto">
          <a:xfrm>
            <a:off x="3707904" y="2758084"/>
            <a:ext cx="936103" cy="936103"/>
          </a:xfrm>
          <a:prstGeom prst="rect">
            <a:avLst/>
          </a:prstGeom>
          <a:noFill/>
        </p:spPr>
      </p:pic>
      <p:pic>
        <p:nvPicPr>
          <p:cNvPr id="5" name="Immagine 4"/>
          <p:cNvPicPr>
            <a:picLocks noChangeAspect="1"/>
          </p:cNvPicPr>
          <p:nvPr/>
        </p:nvPicPr>
        <p:blipFill>
          <a:blip r:embed="rId4" cstate="print"/>
          <a:srcRect/>
          <a:stretch>
            <a:fillRect/>
          </a:stretch>
        </p:blipFill>
        <p:spPr bwMode="auto">
          <a:xfrm>
            <a:off x="2624138" y="5694363"/>
            <a:ext cx="931862" cy="933450"/>
          </a:xfrm>
          <a:prstGeom prst="rect">
            <a:avLst/>
          </a:prstGeom>
          <a:noFill/>
          <a:ln w="9525">
            <a:noFill/>
            <a:miter lim="800000"/>
            <a:headEnd/>
            <a:tailEnd/>
          </a:ln>
        </p:spPr>
      </p:pic>
      <p:sp>
        <p:nvSpPr>
          <p:cNvPr id="20" name="Titolo 1"/>
          <p:cNvSpPr txBox="1">
            <a:spLocks/>
          </p:cNvSpPr>
          <p:nvPr/>
        </p:nvSpPr>
        <p:spPr>
          <a:xfrm>
            <a:off x="0" y="0"/>
            <a:ext cx="9144000" cy="548679"/>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ctr" defTabSz="914400" eaLnBrk="1" fontAlgn="auto" latinLnBrk="0" hangingPunct="1">
              <a:spcAft>
                <a:spcPts val="0"/>
              </a:spcAft>
              <a:buNone/>
              <a:defRPr sz="2800" b="1">
                <a:effectLst>
                  <a:outerShdw blurRad="38100" dist="38100" dir="2700000" algn="tl">
                    <a:srgbClr val="000000">
                      <a:alpha val="43137"/>
                    </a:srgbClr>
                  </a:outerShdw>
                </a:effectLst>
                <a:latin typeface="Constantia" panose="02030602050306030303" pitchFamily="18" charset="0"/>
                <a:cs typeface="Courier New" pitchFamily="49"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it-IT" dirty="0"/>
              <a:t>preparazione documentazione</a:t>
            </a:r>
          </a:p>
        </p:txBody>
      </p:sp>
      <p:pic>
        <p:nvPicPr>
          <p:cNvPr id="1027" name="Picture 3" descr="I:\Dropbox\conferenze\immagini\citazione.jpg"/>
          <p:cNvPicPr>
            <a:picLocks noChangeAspect="1" noChangeArrowheads="1"/>
          </p:cNvPicPr>
          <p:nvPr/>
        </p:nvPicPr>
        <p:blipFill>
          <a:blip r:embed="rId5" cstate="print"/>
          <a:srcRect/>
          <a:stretch>
            <a:fillRect/>
          </a:stretch>
        </p:blipFill>
        <p:spPr bwMode="auto">
          <a:xfrm>
            <a:off x="2365375" y="1697038"/>
            <a:ext cx="941388" cy="752475"/>
          </a:xfrm>
          <a:prstGeom prst="rect">
            <a:avLst/>
          </a:prstGeom>
          <a:noFill/>
          <a:ln w="9525">
            <a:noFill/>
            <a:miter lim="800000"/>
            <a:headEnd/>
            <a:tailEnd/>
          </a:ln>
        </p:spPr>
      </p:pic>
      <p:pic>
        <p:nvPicPr>
          <p:cNvPr id="1030" name="Picture 6" descr="I:\Dropbox\conferenze\immagini\documento2.png"/>
          <p:cNvPicPr>
            <a:picLocks noChangeAspect="1" noChangeArrowheads="1"/>
          </p:cNvPicPr>
          <p:nvPr/>
        </p:nvPicPr>
        <p:blipFill>
          <a:blip r:embed="rId6" cstate="print"/>
          <a:srcRect/>
          <a:stretch>
            <a:fillRect/>
          </a:stretch>
        </p:blipFill>
        <p:spPr bwMode="auto">
          <a:xfrm>
            <a:off x="2483768" y="1628800"/>
            <a:ext cx="762000" cy="762000"/>
          </a:xfrm>
          <a:prstGeom prst="rect">
            <a:avLst/>
          </a:prstGeom>
          <a:noFill/>
          <a:ln w="9525">
            <a:noFill/>
            <a:miter lim="800000"/>
            <a:headEnd/>
            <a:tailEnd/>
          </a:ln>
        </p:spPr>
      </p:pic>
      <p:pic>
        <p:nvPicPr>
          <p:cNvPr id="1031" name="Picture 7" descr="I:\Dropbox\conferenze\immagini\firmaMano.png"/>
          <p:cNvPicPr>
            <a:picLocks noChangeAspect="1" noChangeArrowheads="1"/>
          </p:cNvPicPr>
          <p:nvPr/>
        </p:nvPicPr>
        <p:blipFill>
          <a:blip r:embed="rId7" cstate="print"/>
          <a:srcRect/>
          <a:stretch>
            <a:fillRect/>
          </a:stretch>
        </p:blipFill>
        <p:spPr bwMode="auto">
          <a:xfrm>
            <a:off x="1781175" y="3719438"/>
            <a:ext cx="896938" cy="501650"/>
          </a:xfrm>
          <a:prstGeom prst="rect">
            <a:avLst/>
          </a:prstGeom>
          <a:noFill/>
          <a:ln w="9525">
            <a:noFill/>
            <a:miter lim="800000"/>
            <a:headEnd/>
            <a:tailEnd/>
          </a:ln>
        </p:spPr>
      </p:pic>
      <p:sp>
        <p:nvSpPr>
          <p:cNvPr id="34" name="Rettangolo 33"/>
          <p:cNvSpPr/>
          <p:nvPr/>
        </p:nvSpPr>
        <p:spPr>
          <a:xfrm>
            <a:off x="425450" y="1887538"/>
            <a:ext cx="1092200" cy="374650"/>
          </a:xfrm>
          <a:prstGeom prst="rect">
            <a:avLst/>
          </a:prstGeom>
        </p:spPr>
        <p:txBody>
          <a:bodyPr>
            <a:spAutoFit/>
          </a:bodyPr>
          <a:lstStyle/>
          <a:p>
            <a:pPr fontAlgn="auto">
              <a:spcBef>
                <a:spcPts val="0"/>
              </a:spcBef>
              <a:spcAft>
                <a:spcPts val="0"/>
              </a:spcAft>
              <a:defRPr/>
            </a:pPr>
            <a:r>
              <a:rPr lang="it-IT" b="1" dirty="0">
                <a:effectLst>
                  <a:outerShdw blurRad="38100" dist="38100" dir="2700000" algn="tl">
                    <a:srgbClr val="000000"/>
                  </a:outerShdw>
                </a:effectLst>
                <a:latin typeface="Constantia" pitchFamily="18" charset="0"/>
                <a:cs typeface="+mn-cs"/>
              </a:rPr>
              <a:t>atto</a:t>
            </a:r>
            <a:endParaRPr lang="it-IT" sz="1200" dirty="0">
              <a:latin typeface="Constantia" pitchFamily="18" charset="0"/>
              <a:cs typeface="Courier New" pitchFamily="49" charset="0"/>
            </a:endParaRPr>
          </a:p>
        </p:txBody>
      </p:sp>
      <p:sp>
        <p:nvSpPr>
          <p:cNvPr id="35" name="Rettangolo 34"/>
          <p:cNvSpPr/>
          <p:nvPr/>
        </p:nvSpPr>
        <p:spPr>
          <a:xfrm>
            <a:off x="393700" y="3679825"/>
            <a:ext cx="1368425" cy="369888"/>
          </a:xfrm>
          <a:prstGeom prst="rect">
            <a:avLst/>
          </a:prstGeom>
        </p:spPr>
        <p:txBody>
          <a:bodyPr>
            <a:spAutoFit/>
          </a:bodyPr>
          <a:lstStyle/>
          <a:p>
            <a:pPr fontAlgn="auto">
              <a:spcBef>
                <a:spcPts val="0"/>
              </a:spcBef>
              <a:spcAft>
                <a:spcPts val="0"/>
              </a:spcAft>
              <a:defRPr/>
            </a:pPr>
            <a:r>
              <a:rPr lang="it-IT" b="1" dirty="0">
                <a:effectLst>
                  <a:outerShdw blurRad="38100" dist="38100" dir="2700000" algn="tl">
                    <a:srgbClr val="000000"/>
                  </a:outerShdw>
                </a:effectLst>
                <a:latin typeface="Constantia" pitchFamily="18" charset="0"/>
                <a:cs typeface="+mn-cs"/>
              </a:rPr>
              <a:t>procura</a:t>
            </a:r>
            <a:endParaRPr lang="it-IT" sz="1200" dirty="0">
              <a:latin typeface="Constantia" pitchFamily="18" charset="0"/>
              <a:cs typeface="Courier New" pitchFamily="49" charset="0"/>
            </a:endParaRPr>
          </a:p>
        </p:txBody>
      </p:sp>
      <p:sp>
        <p:nvSpPr>
          <p:cNvPr id="36" name="Rettangolo 35"/>
          <p:cNvSpPr/>
          <p:nvPr/>
        </p:nvSpPr>
        <p:spPr>
          <a:xfrm>
            <a:off x="346075" y="4979988"/>
            <a:ext cx="1985963" cy="368300"/>
          </a:xfrm>
          <a:prstGeom prst="rect">
            <a:avLst/>
          </a:prstGeom>
        </p:spPr>
        <p:txBody>
          <a:bodyPr>
            <a:spAutoFit/>
          </a:bodyPr>
          <a:lstStyle/>
          <a:p>
            <a:pPr fontAlgn="auto">
              <a:spcBef>
                <a:spcPts val="0"/>
              </a:spcBef>
              <a:spcAft>
                <a:spcPts val="0"/>
              </a:spcAft>
              <a:defRPr/>
            </a:pPr>
            <a:r>
              <a:rPr lang="it-IT" b="1" dirty="0">
                <a:effectLst>
                  <a:outerShdw blurRad="38100" dist="38100" dir="2700000" algn="tl">
                    <a:srgbClr val="000000"/>
                  </a:outerShdw>
                </a:effectLst>
                <a:latin typeface="Constantia" pitchFamily="18" charset="0"/>
                <a:cs typeface="+mn-cs"/>
              </a:rPr>
              <a:t>relata di notifica</a:t>
            </a:r>
            <a:endParaRPr lang="it-IT" sz="1200" dirty="0">
              <a:latin typeface="Constantia" pitchFamily="18" charset="0"/>
              <a:cs typeface="Courier New" pitchFamily="49" charset="0"/>
            </a:endParaRPr>
          </a:p>
        </p:txBody>
      </p:sp>
      <p:pic>
        <p:nvPicPr>
          <p:cNvPr id="19" name="Picture 3" descr="I:\Dropbox\conferenze\immagini\citazione.jpg"/>
          <p:cNvPicPr>
            <a:picLocks noChangeAspect="1" noChangeArrowheads="1"/>
          </p:cNvPicPr>
          <p:nvPr/>
        </p:nvPicPr>
        <p:blipFill>
          <a:blip r:embed="rId5" cstate="print"/>
          <a:srcRect/>
          <a:stretch>
            <a:fillRect/>
          </a:stretch>
        </p:blipFill>
        <p:spPr bwMode="auto">
          <a:xfrm>
            <a:off x="2598738" y="4714875"/>
            <a:ext cx="942975" cy="752475"/>
          </a:xfrm>
          <a:prstGeom prst="rect">
            <a:avLst/>
          </a:prstGeom>
          <a:noFill/>
          <a:ln w="9525">
            <a:noFill/>
            <a:miter lim="800000"/>
            <a:headEnd/>
            <a:tailEnd/>
          </a:ln>
        </p:spPr>
      </p:pic>
      <p:pic>
        <p:nvPicPr>
          <p:cNvPr id="5123" name="Picture 3" descr="C:\Users\Fabrizio1\Dropbox\conferenze\immagini\pdf_atto.png"/>
          <p:cNvPicPr>
            <a:picLocks noChangeAspect="1" noChangeArrowheads="1"/>
          </p:cNvPicPr>
          <p:nvPr/>
        </p:nvPicPr>
        <p:blipFill>
          <a:blip r:embed="rId8" cstate="print"/>
          <a:srcRect/>
          <a:stretch>
            <a:fillRect/>
          </a:stretch>
        </p:blipFill>
        <p:spPr bwMode="auto">
          <a:xfrm>
            <a:off x="2332881" y="1601788"/>
            <a:ext cx="942975" cy="942975"/>
          </a:xfrm>
          <a:prstGeom prst="rect">
            <a:avLst/>
          </a:prstGeom>
          <a:noFill/>
          <a:ln w="9525">
            <a:noFill/>
            <a:miter lim="800000"/>
            <a:headEnd/>
            <a:tailEnd/>
          </a:ln>
        </p:spPr>
      </p:pic>
      <p:pic>
        <p:nvPicPr>
          <p:cNvPr id="5124" name="Picture 4" descr="C:\Users\Fabrizio1\Dropbox\conferenze\immagini\pdf_atto_firmato.png"/>
          <p:cNvPicPr>
            <a:picLocks noChangeAspect="1" noChangeArrowheads="1"/>
          </p:cNvPicPr>
          <p:nvPr/>
        </p:nvPicPr>
        <p:blipFill>
          <a:blip r:embed="rId9" cstate="print"/>
          <a:srcRect/>
          <a:stretch>
            <a:fillRect/>
          </a:stretch>
        </p:blipFill>
        <p:spPr bwMode="auto">
          <a:xfrm>
            <a:off x="2339752" y="1603375"/>
            <a:ext cx="941388" cy="942975"/>
          </a:xfrm>
          <a:prstGeom prst="rect">
            <a:avLst/>
          </a:prstGeom>
          <a:noFill/>
          <a:ln w="9525">
            <a:noFill/>
            <a:miter lim="800000"/>
            <a:headEnd/>
            <a:tailEnd/>
          </a:ln>
        </p:spPr>
      </p:pic>
      <p:pic>
        <p:nvPicPr>
          <p:cNvPr id="1026" name="Picture 2" descr="I:\Dropbox\conferenze\immagini\pdf_procura.png"/>
          <p:cNvPicPr>
            <a:picLocks noChangeAspect="1" noChangeArrowheads="1"/>
          </p:cNvPicPr>
          <p:nvPr/>
        </p:nvPicPr>
        <p:blipFill>
          <a:blip r:embed="rId10" cstate="print"/>
          <a:srcRect/>
          <a:stretch>
            <a:fillRect/>
          </a:stretch>
        </p:blipFill>
        <p:spPr bwMode="auto">
          <a:xfrm>
            <a:off x="3781425" y="2693492"/>
            <a:ext cx="928688" cy="928687"/>
          </a:xfrm>
          <a:prstGeom prst="rect">
            <a:avLst/>
          </a:prstGeom>
          <a:noFill/>
          <a:ln w="9525">
            <a:noFill/>
            <a:miter lim="800000"/>
            <a:headEnd/>
            <a:tailEnd/>
          </a:ln>
        </p:spPr>
      </p:pic>
      <p:pic>
        <p:nvPicPr>
          <p:cNvPr id="24" name="Picture 5" descr="C:\Users\Fabrizio1\Dropbox\conferenze\immagini\pdf_procura_firmato.png"/>
          <p:cNvPicPr>
            <a:picLocks noChangeAspect="1" noChangeArrowheads="1"/>
          </p:cNvPicPr>
          <p:nvPr/>
        </p:nvPicPr>
        <p:blipFill>
          <a:blip r:embed="rId11" cstate="print"/>
          <a:srcRect/>
          <a:stretch>
            <a:fillRect/>
          </a:stretch>
        </p:blipFill>
        <p:spPr bwMode="auto">
          <a:xfrm>
            <a:off x="4860032" y="2671763"/>
            <a:ext cx="928687" cy="930275"/>
          </a:xfrm>
          <a:prstGeom prst="rect">
            <a:avLst/>
          </a:prstGeom>
          <a:noFill/>
          <a:ln w="9525">
            <a:noFill/>
            <a:miter lim="800000"/>
            <a:headEnd/>
            <a:tailEnd/>
          </a:ln>
        </p:spPr>
      </p:pic>
      <p:pic>
        <p:nvPicPr>
          <p:cNvPr id="2" name="Picture 3" descr="I:\Dropbox\conferenze\immagini\pdf_relata.png"/>
          <p:cNvPicPr>
            <a:picLocks noChangeAspect="1" noChangeArrowheads="1"/>
          </p:cNvPicPr>
          <p:nvPr/>
        </p:nvPicPr>
        <p:blipFill>
          <a:blip r:embed="rId12" cstate="print"/>
          <a:srcRect/>
          <a:stretch>
            <a:fillRect/>
          </a:stretch>
        </p:blipFill>
        <p:spPr bwMode="auto">
          <a:xfrm>
            <a:off x="2699792" y="4652963"/>
            <a:ext cx="931862" cy="933450"/>
          </a:xfrm>
          <a:prstGeom prst="rect">
            <a:avLst/>
          </a:prstGeom>
          <a:noFill/>
          <a:ln w="9525">
            <a:noFill/>
            <a:miter lim="800000"/>
            <a:headEnd/>
            <a:tailEnd/>
          </a:ln>
        </p:spPr>
      </p:pic>
      <p:pic>
        <p:nvPicPr>
          <p:cNvPr id="5126" name="Picture 6" descr="C:\Users\Fabrizio1\Dropbox\conferenze\immagini\pdf_relata_firmato.png"/>
          <p:cNvPicPr>
            <a:picLocks noChangeAspect="1" noChangeArrowheads="1"/>
          </p:cNvPicPr>
          <p:nvPr/>
        </p:nvPicPr>
        <p:blipFill>
          <a:blip r:embed="rId13" cstate="print"/>
          <a:srcRect/>
          <a:stretch>
            <a:fillRect/>
          </a:stretch>
        </p:blipFill>
        <p:spPr bwMode="auto">
          <a:xfrm>
            <a:off x="2699792" y="4652963"/>
            <a:ext cx="931862" cy="933450"/>
          </a:xfrm>
          <a:prstGeom prst="rect">
            <a:avLst/>
          </a:prstGeom>
          <a:noFill/>
          <a:ln w="9525">
            <a:noFill/>
            <a:miter lim="800000"/>
            <a:headEnd/>
            <a:tailEnd/>
          </a:ln>
        </p:spPr>
      </p:pic>
      <p:pic>
        <p:nvPicPr>
          <p:cNvPr id="53266" name="Picture 10" descr="I:\Dropbox\conferenze\immagini\scanner1.png"/>
          <p:cNvPicPr>
            <a:picLocks noChangeAspect="1" noChangeArrowheads="1"/>
          </p:cNvPicPr>
          <p:nvPr/>
        </p:nvPicPr>
        <p:blipFill>
          <a:blip r:embed="rId14" cstate="print"/>
          <a:srcRect/>
          <a:stretch>
            <a:fillRect/>
          </a:stretch>
        </p:blipFill>
        <p:spPr bwMode="auto">
          <a:xfrm>
            <a:off x="3452813" y="2564904"/>
            <a:ext cx="1336675" cy="1057275"/>
          </a:xfrm>
          <a:prstGeom prst="rect">
            <a:avLst/>
          </a:prstGeom>
          <a:noFill/>
          <a:ln w="9525">
            <a:noFill/>
            <a:miter lim="800000"/>
            <a:headEnd/>
            <a:tailEnd/>
          </a:ln>
        </p:spPr>
      </p:pic>
      <p:pic>
        <p:nvPicPr>
          <p:cNvPr id="5125" name="Picture 5" descr="C:\Users\Fabrizio1\Dropbox\conferenze\immagini\pdf_procura_firmato.png"/>
          <p:cNvPicPr>
            <a:picLocks noChangeAspect="1" noChangeArrowheads="1"/>
          </p:cNvPicPr>
          <p:nvPr/>
        </p:nvPicPr>
        <p:blipFill>
          <a:blip r:embed="rId11" cstate="print"/>
          <a:srcRect/>
          <a:stretch>
            <a:fillRect/>
          </a:stretch>
        </p:blipFill>
        <p:spPr bwMode="auto">
          <a:xfrm>
            <a:off x="2915816" y="3645024"/>
            <a:ext cx="928687" cy="930275"/>
          </a:xfrm>
          <a:prstGeom prst="rect">
            <a:avLst/>
          </a:prstGeom>
          <a:noFill/>
          <a:ln w="9525">
            <a:noFill/>
            <a:miter lim="800000"/>
            <a:headEnd/>
            <a:tailEnd/>
          </a:ln>
        </p:spPr>
      </p:pic>
      <p:sp>
        <p:nvSpPr>
          <p:cNvPr id="3" name="Rettangolo 2"/>
          <p:cNvSpPr/>
          <p:nvPr/>
        </p:nvSpPr>
        <p:spPr>
          <a:xfrm>
            <a:off x="7600950" y="4206875"/>
            <a:ext cx="1249363" cy="163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b="1" dirty="0" smtClean="0">
                <a:solidFill>
                  <a:schemeClr val="tx1"/>
                </a:solidFill>
                <a:effectLst>
                  <a:outerShdw blurRad="38100" dist="38100" dir="2700000" algn="tl">
                    <a:srgbClr val="000000">
                      <a:alpha val="43137"/>
                    </a:srgbClr>
                  </a:outerShdw>
                </a:effectLst>
                <a:latin typeface="Constantia" pitchFamily="18" charset="0"/>
              </a:rPr>
              <a:t>cartella pratica</a:t>
            </a:r>
            <a:endParaRPr lang="it-IT" sz="1000" b="1" dirty="0">
              <a:solidFill>
                <a:schemeClr val="tx1"/>
              </a:solidFill>
              <a:effectLst>
                <a:outerShdw blurRad="38100" dist="38100" dir="2700000" algn="tl">
                  <a:srgbClr val="000000">
                    <a:alpha val="43137"/>
                  </a:srgbClr>
                </a:outerShdw>
              </a:effectLst>
              <a:latin typeface="Constantia" pitchFamily="18" charset="0"/>
            </a:endParaRPr>
          </a:p>
        </p:txBody>
      </p:sp>
      <p:sp>
        <p:nvSpPr>
          <p:cNvPr id="22" name="Rettangolo 21"/>
          <p:cNvSpPr/>
          <p:nvPr/>
        </p:nvSpPr>
        <p:spPr>
          <a:xfrm>
            <a:off x="425450" y="5903913"/>
            <a:ext cx="2284413" cy="369887"/>
          </a:xfrm>
          <a:prstGeom prst="rect">
            <a:avLst/>
          </a:prstGeom>
        </p:spPr>
        <p:txBody>
          <a:bodyPr>
            <a:spAutoFit/>
          </a:bodyPr>
          <a:lstStyle/>
          <a:p>
            <a:pPr fontAlgn="auto">
              <a:spcBef>
                <a:spcPts val="0"/>
              </a:spcBef>
              <a:spcAft>
                <a:spcPts val="0"/>
              </a:spcAft>
              <a:defRPr/>
            </a:pPr>
            <a:r>
              <a:rPr lang="it-IT" b="1" dirty="0">
                <a:effectLst>
                  <a:outerShdw blurRad="38100" dist="38100" dir="2700000" algn="tl">
                    <a:srgbClr val="000000"/>
                  </a:outerShdw>
                </a:effectLst>
                <a:latin typeface="Constantia" pitchFamily="18" charset="0"/>
                <a:cs typeface="+mn-cs"/>
              </a:rPr>
              <a:t>schermata INI-PEC</a:t>
            </a:r>
            <a:endParaRPr lang="it-IT" sz="1200" dirty="0">
              <a:latin typeface="Constantia" pitchFamily="18" charset="0"/>
              <a:cs typeface="Courier New" pitchFamily="49" charset="0"/>
            </a:endParaRPr>
          </a:p>
        </p:txBody>
      </p:sp>
      <p:pic>
        <p:nvPicPr>
          <p:cNvPr id="4" name="Picture 2" descr="G:\Dropbox\Dropbox\conferenze\immagini\inipec5.png"/>
          <p:cNvPicPr>
            <a:picLocks noChangeAspect="1" noChangeArrowheads="1"/>
          </p:cNvPicPr>
          <p:nvPr/>
        </p:nvPicPr>
        <p:blipFill>
          <a:blip r:embed="rId15" cstate="print"/>
          <a:srcRect l="-2" t="2" r="51511" b="27609"/>
          <a:stretch>
            <a:fillRect/>
          </a:stretch>
        </p:blipFill>
        <p:spPr bwMode="auto">
          <a:xfrm>
            <a:off x="2771800" y="5748338"/>
            <a:ext cx="692150" cy="801687"/>
          </a:xfrm>
          <a:prstGeom prst="rect">
            <a:avLst/>
          </a:prstGeom>
          <a:noFill/>
          <a:ln w="9525">
            <a:noFill/>
            <a:miter lim="800000"/>
            <a:headEnd/>
            <a:tailEnd/>
          </a:ln>
        </p:spPr>
      </p:pic>
      <p:sp>
        <p:nvSpPr>
          <p:cNvPr id="28" name="Rettangolo 27"/>
          <p:cNvSpPr/>
          <p:nvPr/>
        </p:nvSpPr>
        <p:spPr>
          <a:xfrm>
            <a:off x="395536" y="1916832"/>
            <a:ext cx="1872208" cy="369332"/>
          </a:xfrm>
          <a:prstGeom prst="rect">
            <a:avLst/>
          </a:prstGeom>
        </p:spPr>
        <p:txBody>
          <a:bodyPr wrap="square">
            <a:spAutoFit/>
          </a:bodyPr>
          <a:lstStyle/>
          <a:p>
            <a:pPr fontAlgn="auto">
              <a:spcBef>
                <a:spcPts val="0"/>
              </a:spcBef>
              <a:spcAft>
                <a:spcPts val="0"/>
              </a:spcAft>
              <a:defRPr/>
            </a:pPr>
            <a:r>
              <a:rPr lang="it-IT" b="1" dirty="0" smtClean="0">
                <a:effectLst>
                  <a:outerShdw blurRad="38100" dist="38100" dir="2700000" algn="tl">
                    <a:srgbClr val="000000"/>
                  </a:outerShdw>
                </a:effectLst>
                <a:latin typeface="Constantia" pitchFamily="18" charset="0"/>
                <a:cs typeface="+mn-cs"/>
              </a:rPr>
              <a:t>provvedimento</a:t>
            </a:r>
            <a:endParaRPr lang="it-IT" sz="1200" dirty="0">
              <a:latin typeface="Constantia" pitchFamily="18"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7"/>
                                        </p:tgtEl>
                                      </p:cBhvr>
                                    </p:animEffect>
                                    <p:set>
                                      <p:cBhvr>
                                        <p:cTn id="7" dur="1" fill="hold">
                                          <p:stCondLst>
                                            <p:cond delay="499"/>
                                          </p:stCondLst>
                                        </p:cTn>
                                        <p:tgtEl>
                                          <p:spTgt spid="102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fade">
                                      <p:cBhvr>
                                        <p:cTn id="11" dur="500"/>
                                        <p:tgtEl>
                                          <p:spTgt spid="51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23"/>
                                        </p:tgtEl>
                                      </p:cBhvr>
                                    </p:animEffect>
                                    <p:set>
                                      <p:cBhvr>
                                        <p:cTn id="16" dur="1" fill="hold">
                                          <p:stCondLst>
                                            <p:cond delay="499"/>
                                          </p:stCondLst>
                                        </p:cTn>
                                        <p:tgtEl>
                                          <p:spTgt spid="5123"/>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fade">
                                      <p:cBhvr>
                                        <p:cTn id="20" dur="500"/>
                                        <p:tgtEl>
                                          <p:spTgt spid="5124"/>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3.33333E-6 3.7037E-6 L 0.26875 3.7037E-6 C 0.38923 3.7037E-6 0.53767 0.05416 0.53767 0.09861 L 0.53767 0.19745 " pathEditMode="relative" rAng="0" ptsTypes="FfFF">
                                      <p:cBhvr>
                                        <p:cTn id="24" dur="2000" fill="hold"/>
                                        <p:tgtEl>
                                          <p:spTgt spid="5124"/>
                                        </p:tgtEl>
                                        <p:attrNameLst>
                                          <p:attrName>ppt_x</p:attrName>
                                          <p:attrName>ppt_y</p:attrName>
                                        </p:attrNameLst>
                                      </p:cBhvr>
                                      <p:rCtr x="26875" y="9861"/>
                                    </p:animMotion>
                                  </p:childTnLst>
                                </p:cTn>
                              </p:par>
                              <p:par>
                                <p:cTn id="25" presetID="10" presetClass="exit" presetSubtype="0" fill="hold" grpId="0" nodeType="withEffect">
                                  <p:stCondLst>
                                    <p:cond delay="0"/>
                                  </p:stCondLst>
                                  <p:childTnLst>
                                    <p:animEffect transition="out" filter="fade">
                                      <p:cBhvr>
                                        <p:cTn id="26" dur="2000"/>
                                        <p:tgtEl>
                                          <p:spTgt spid="34"/>
                                        </p:tgtEl>
                                      </p:cBhvr>
                                    </p:animEffect>
                                    <p:set>
                                      <p:cBhvr>
                                        <p:cTn id="27" dur="1" fill="hold">
                                          <p:stCondLst>
                                            <p:cond delay="1999"/>
                                          </p:stCondLst>
                                        </p:cTn>
                                        <p:tgtEl>
                                          <p:spTgt spid="34"/>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0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2000"/>
                                        <p:tgtEl>
                                          <p:spTgt spid="1030"/>
                                        </p:tgtEl>
                                      </p:cBhvr>
                                    </p:animEffect>
                                  </p:childTnLst>
                                </p:cTn>
                              </p:par>
                              <p:par>
                                <p:cTn id="35" presetID="10" presetClass="entr" presetSubtype="0" fill="hold" nodeType="withEffect">
                                  <p:stCondLst>
                                    <p:cond delay="0"/>
                                  </p:stCondLst>
                                  <p:childTnLst>
                                    <p:set>
                                      <p:cBhvr>
                                        <p:cTn id="36" dur="1" fill="hold">
                                          <p:stCondLst>
                                            <p:cond delay="0"/>
                                          </p:stCondLst>
                                        </p:cTn>
                                        <p:tgtEl>
                                          <p:spTgt spid="53266"/>
                                        </p:tgtEl>
                                        <p:attrNameLst>
                                          <p:attrName>style.visibility</p:attrName>
                                        </p:attrNameLst>
                                      </p:cBhvr>
                                      <p:to>
                                        <p:strVal val="visible"/>
                                      </p:to>
                                    </p:set>
                                    <p:animEffect transition="in" filter="fade">
                                      <p:cBhvr>
                                        <p:cTn id="37" dur="2000"/>
                                        <p:tgtEl>
                                          <p:spTgt spid="5326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6146"/>
                                        </p:tgtEl>
                                        <p:attrNameLst>
                                          <p:attrName>style.visibility</p:attrName>
                                        </p:attrNameLst>
                                      </p:cBhvr>
                                      <p:to>
                                        <p:strVal val="visible"/>
                                      </p:to>
                                    </p:set>
                                    <p:animEffect transition="in" filter="fade">
                                      <p:cBhvr>
                                        <p:cTn id="41" dur="2000"/>
                                        <p:tgtEl>
                                          <p:spTgt spid="6146"/>
                                        </p:tgtEl>
                                      </p:cBhvr>
                                    </p:animEffect>
                                  </p:childTnLst>
                                </p:cTn>
                              </p:par>
                            </p:childTnLst>
                          </p:cTn>
                        </p:par>
                        <p:par>
                          <p:cTn id="42" fill="hold">
                            <p:stCondLst>
                              <p:cond delay="6000"/>
                            </p:stCondLst>
                            <p:childTnLst>
                              <p:par>
                                <p:cTn id="43" presetID="10" presetClass="entr" presetSubtype="0" fill="hold" nodeType="after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fade">
                                      <p:cBhvr>
                                        <p:cTn id="45" dur="2000"/>
                                        <p:tgtEl>
                                          <p:spTgt spid="102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3.33333E-6 4.81481E-6 L 0.13646 0.16041 " pathEditMode="relative" rAng="0" ptsTypes="AA">
                                      <p:cBhvr>
                                        <p:cTn id="49" dur="2000" fill="hold"/>
                                        <p:tgtEl>
                                          <p:spTgt spid="1030"/>
                                        </p:tgtEl>
                                        <p:attrNameLst>
                                          <p:attrName>ppt_x</p:attrName>
                                          <p:attrName>ppt_y</p:attrName>
                                        </p:attrNameLst>
                                      </p:cBhvr>
                                      <p:rCtr x="68" y="80"/>
                                    </p:animMotion>
                                  </p:childTnLst>
                                </p:cTn>
                              </p:par>
                            </p:childTnLst>
                          </p:cTn>
                        </p:par>
                        <p:par>
                          <p:cTn id="50" fill="hold">
                            <p:stCondLst>
                              <p:cond delay="2000"/>
                            </p:stCondLst>
                            <p:childTnLst>
                              <p:par>
                                <p:cTn id="51" presetID="63" presetClass="path" presetSubtype="0" accel="50000" decel="50000" fill="hold" nodeType="afterEffect">
                                  <p:stCondLst>
                                    <p:cond delay="0"/>
                                  </p:stCondLst>
                                  <p:childTnLst>
                                    <p:animMotion origin="layout" path="M 2.22222E-6 -3.33333E-6 L 0.42326 0.01042 " pathEditMode="relative" rAng="0" ptsTypes="AA">
                                      <p:cBhvr>
                                        <p:cTn id="52" dur="2000" fill="hold"/>
                                        <p:tgtEl>
                                          <p:spTgt spid="6146"/>
                                        </p:tgtEl>
                                        <p:attrNameLst>
                                          <p:attrName>ppt_x</p:attrName>
                                          <p:attrName>ppt_y</p:attrName>
                                        </p:attrNameLst>
                                      </p:cBhvr>
                                      <p:rCtr x="212" y="5"/>
                                    </p:animMotion>
                                  </p:childTnLst>
                                </p:cTn>
                              </p:par>
                              <p:par>
                                <p:cTn id="53" presetID="10" presetClass="exit" presetSubtype="0" fill="hold" grpId="1" nodeType="withEffect">
                                  <p:stCondLst>
                                    <p:cond delay="0"/>
                                  </p:stCondLst>
                                  <p:childTnLst>
                                    <p:animEffect transition="out" filter="fade">
                                      <p:cBhvr>
                                        <p:cTn id="54" dur="2000"/>
                                        <p:tgtEl>
                                          <p:spTgt spid="28"/>
                                        </p:tgtEl>
                                      </p:cBhvr>
                                    </p:animEffect>
                                    <p:set>
                                      <p:cBhvr>
                                        <p:cTn id="55" dur="1" fill="hold">
                                          <p:stCondLst>
                                            <p:cond delay="1999"/>
                                          </p:stCondLst>
                                        </p:cTn>
                                        <p:tgtEl>
                                          <p:spTgt spid="2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20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1031"/>
                                        </p:tgtEl>
                                        <p:attrNameLst>
                                          <p:attrName>style.visibility</p:attrName>
                                        </p:attrNameLst>
                                      </p:cBhvr>
                                      <p:to>
                                        <p:strVal val="visible"/>
                                      </p:to>
                                    </p:set>
                                    <p:animEffect transition="in" filter="fade">
                                      <p:cBhvr>
                                        <p:cTn id="63" dur="2000"/>
                                        <p:tgtEl>
                                          <p:spTgt spid="1031"/>
                                        </p:tgtEl>
                                      </p:cBhvr>
                                    </p:animEffect>
                                  </p:childTnLst>
                                </p:cTn>
                              </p:par>
                            </p:childTnLst>
                          </p:cTn>
                        </p:par>
                        <p:par>
                          <p:cTn id="64" fill="hold">
                            <p:stCondLst>
                              <p:cond delay="2000"/>
                            </p:stCondLst>
                            <p:childTnLst>
                              <p:par>
                                <p:cTn id="65" presetID="42" presetClass="path" presetSubtype="0" accel="50000" decel="50000" fill="hold" nodeType="afterEffect">
                                  <p:stCondLst>
                                    <p:cond delay="0"/>
                                  </p:stCondLst>
                                  <p:childTnLst>
                                    <p:animMotion origin="layout" path="M -1.38889E-6 2.96296E-6 L 0.20608 -0.10602 " pathEditMode="relative" rAng="0" ptsTypes="AA">
                                      <p:cBhvr>
                                        <p:cTn id="66" dur="2000" fill="hold"/>
                                        <p:tgtEl>
                                          <p:spTgt spid="1031"/>
                                        </p:tgtEl>
                                        <p:attrNameLst>
                                          <p:attrName>ppt_x</p:attrName>
                                          <p:attrName>ppt_y</p:attrName>
                                        </p:attrNameLst>
                                      </p:cBhvr>
                                      <p:rCtr x="10295" y="-5301"/>
                                    </p:animMotion>
                                  </p:childTnLst>
                                </p:cTn>
                              </p:par>
                            </p:childTnLst>
                          </p:cTn>
                        </p:par>
                        <p:par>
                          <p:cTn id="67" fill="hold">
                            <p:stCondLst>
                              <p:cond delay="4000"/>
                            </p:stCondLst>
                            <p:childTnLst>
                              <p:par>
                                <p:cTn id="68" presetID="42" presetClass="path" presetSubtype="0" accel="50000" decel="50000" fill="hold" nodeType="afterEffect">
                                  <p:stCondLst>
                                    <p:cond delay="0"/>
                                  </p:stCondLst>
                                  <p:childTnLst>
                                    <p:animMotion origin="layout" path="M -0.0007 0.00486 L 0.1217 0.00023 " pathEditMode="relative" rAng="0" ptsTypes="AA">
                                      <p:cBhvr>
                                        <p:cTn id="69" dur="2000" fill="hold"/>
                                        <p:tgtEl>
                                          <p:spTgt spid="1026"/>
                                        </p:tgtEl>
                                        <p:attrNameLst>
                                          <p:attrName>ppt_x</p:attrName>
                                          <p:attrName>ppt_y</p:attrName>
                                        </p:attrNameLst>
                                      </p:cBhvr>
                                      <p:rCtr x="61" y="-2"/>
                                    </p:animMotion>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xit" presetSubtype="0" fill="hold" nodeType="withEffect">
                                  <p:stCondLst>
                                    <p:cond delay="0"/>
                                  </p:stCondLst>
                                  <p:childTnLst>
                                    <p:animEffect transition="out" filter="fade">
                                      <p:cBhvr>
                                        <p:cTn id="75" dur="2000"/>
                                        <p:tgtEl>
                                          <p:spTgt spid="6146"/>
                                        </p:tgtEl>
                                      </p:cBhvr>
                                    </p:animEffect>
                                    <p:set>
                                      <p:cBhvr>
                                        <p:cTn id="76" dur="1" fill="hold">
                                          <p:stCondLst>
                                            <p:cond delay="1999"/>
                                          </p:stCondLst>
                                        </p:cTn>
                                        <p:tgtEl>
                                          <p:spTgt spid="6146"/>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53266"/>
                                        </p:tgtEl>
                                      </p:cBhvr>
                                    </p:animEffect>
                                    <p:set>
                                      <p:cBhvr>
                                        <p:cTn id="79" dur="1" fill="hold">
                                          <p:stCondLst>
                                            <p:cond delay="1999"/>
                                          </p:stCondLst>
                                        </p:cTn>
                                        <p:tgtEl>
                                          <p:spTgt spid="53266"/>
                                        </p:tgtEl>
                                        <p:attrNameLst>
                                          <p:attrName>style.visibility</p:attrName>
                                        </p:attrNameLst>
                                      </p:cBhvr>
                                      <p:to>
                                        <p:strVal val="hidden"/>
                                      </p:to>
                                    </p:set>
                                  </p:childTnLst>
                                </p:cTn>
                              </p:par>
                              <p:par>
                                <p:cTn id="80" presetID="1" presetClass="exit" presetSubtype="0" fill="hold" nodeType="withEffect">
                                  <p:stCondLst>
                                    <p:cond delay="100"/>
                                  </p:stCondLst>
                                  <p:childTnLst>
                                    <p:set>
                                      <p:cBhvr>
                                        <p:cTn id="81" dur="1" fill="hold">
                                          <p:stCondLst>
                                            <p:cond delay="0"/>
                                          </p:stCondLst>
                                        </p:cTn>
                                        <p:tgtEl>
                                          <p:spTgt spid="1026"/>
                                        </p:tgtEl>
                                        <p:attrNameLst>
                                          <p:attrName>style.visibility</p:attrName>
                                        </p:attrNameLst>
                                      </p:cBhvr>
                                      <p:to>
                                        <p:strVal val="hidden"/>
                                      </p:to>
                                    </p:set>
                                  </p:childTnLst>
                                </p:cTn>
                              </p:par>
                              <p:par>
                                <p:cTn id="82" presetID="10" presetClass="exit" presetSubtype="0" fill="hold" nodeType="withEffect">
                                  <p:stCondLst>
                                    <p:cond delay="400"/>
                                  </p:stCondLst>
                                  <p:childTnLst>
                                    <p:animEffect transition="out" filter="fade">
                                      <p:cBhvr>
                                        <p:cTn id="83" dur="2000"/>
                                        <p:tgtEl>
                                          <p:spTgt spid="1026"/>
                                        </p:tgtEl>
                                      </p:cBhvr>
                                    </p:animEffect>
                                    <p:set>
                                      <p:cBhvr>
                                        <p:cTn id="84" dur="1" fill="hold">
                                          <p:stCondLst>
                                            <p:cond delay="1999"/>
                                          </p:stCondLst>
                                        </p:cTn>
                                        <p:tgtEl>
                                          <p:spTgt spid="1026"/>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1030"/>
                                        </p:tgtEl>
                                      </p:cBhvr>
                                    </p:animEffect>
                                    <p:set>
                                      <p:cBhvr>
                                        <p:cTn id="87" dur="1" fill="hold">
                                          <p:stCondLst>
                                            <p:cond delay="1999"/>
                                          </p:stCondLst>
                                        </p:cTn>
                                        <p:tgtEl>
                                          <p:spTgt spid="1030"/>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1031"/>
                                        </p:tgtEl>
                                      </p:cBhvr>
                                    </p:animEffect>
                                    <p:set>
                                      <p:cBhvr>
                                        <p:cTn id="90" dur="1" fill="hold">
                                          <p:stCondLst>
                                            <p:cond delay="1999"/>
                                          </p:stCondLst>
                                        </p:cTn>
                                        <p:tgtEl>
                                          <p:spTgt spid="1031"/>
                                        </p:tgtEl>
                                        <p:attrNameLst>
                                          <p:attrName>style.visibility</p:attrName>
                                        </p:attrNameLst>
                                      </p:cBhvr>
                                      <p:to>
                                        <p:strVal val="hidden"/>
                                      </p:to>
                                    </p:set>
                                  </p:childTnLst>
                                </p:cTn>
                              </p:par>
                            </p:childTnLst>
                          </p:cTn>
                        </p:par>
                        <p:par>
                          <p:cTn id="91" fill="hold">
                            <p:stCondLst>
                              <p:cond delay="8400"/>
                            </p:stCondLst>
                            <p:childTnLst>
                              <p:par>
                                <p:cTn id="92" presetID="50" presetClass="path" presetSubtype="0" accel="50000" decel="50000" fill="hold" nodeType="afterEffect">
                                  <p:stCondLst>
                                    <p:cond delay="0"/>
                                  </p:stCondLst>
                                  <p:childTnLst>
                                    <p:animMotion origin="layout" path="M 2.5E-6 1.92414E-6 L 0.14965 1.92414E-6 C 0.21649 1.92414E-6 0.3 0.02521 0.3 0.04648 L 0.3 0.09436 " pathEditMode="relative" rAng="0" ptsTypes="FfFF">
                                      <p:cBhvr>
                                        <p:cTn id="93" dur="2000" fill="hold"/>
                                        <p:tgtEl>
                                          <p:spTgt spid="24"/>
                                        </p:tgtEl>
                                        <p:attrNameLst>
                                          <p:attrName>ppt_x</p:attrName>
                                          <p:attrName>ppt_y</p:attrName>
                                        </p:attrNameLst>
                                      </p:cBhvr>
                                      <p:rCtr x="15000" y="4718"/>
                                    </p:animMotion>
                                  </p:childTnLst>
                                </p:cTn>
                              </p:par>
                            </p:childTnLst>
                          </p:cTn>
                        </p:par>
                        <p:par>
                          <p:cTn id="94" fill="hold">
                            <p:stCondLst>
                              <p:cond delay="10400"/>
                            </p:stCondLst>
                            <p:childTnLst>
                              <p:par>
                                <p:cTn id="95" presetID="10" presetClass="entr" presetSubtype="0" fill="hold" nodeType="afterEffect">
                                  <p:stCondLst>
                                    <p:cond delay="0"/>
                                  </p:stCondLst>
                                  <p:childTnLst>
                                    <p:set>
                                      <p:cBhvr>
                                        <p:cTn id="96" dur="1" fill="hold">
                                          <p:stCondLst>
                                            <p:cond delay="0"/>
                                          </p:stCondLst>
                                        </p:cTn>
                                        <p:tgtEl>
                                          <p:spTgt spid="5125"/>
                                        </p:tgtEl>
                                        <p:attrNameLst>
                                          <p:attrName>style.visibility</p:attrName>
                                        </p:attrNameLst>
                                      </p:cBhvr>
                                      <p:to>
                                        <p:strVal val="visible"/>
                                      </p:to>
                                    </p:set>
                                    <p:animEffect transition="in" filter="fade">
                                      <p:cBhvr>
                                        <p:cTn id="97" dur="2000"/>
                                        <p:tgtEl>
                                          <p:spTgt spid="5125"/>
                                        </p:tgtEl>
                                      </p:cBhvr>
                                    </p:animEffect>
                                  </p:childTnLst>
                                </p:cTn>
                              </p:par>
                            </p:childTnLst>
                          </p:cTn>
                        </p:par>
                      </p:childTnLst>
                    </p:cTn>
                  </p:par>
                  <p:par>
                    <p:cTn id="98" fill="hold">
                      <p:stCondLst>
                        <p:cond delay="indefinite"/>
                      </p:stCondLst>
                      <p:childTnLst>
                        <p:par>
                          <p:cTn id="99" fill="hold">
                            <p:stCondLst>
                              <p:cond delay="0"/>
                            </p:stCondLst>
                            <p:childTnLst>
                              <p:par>
                                <p:cTn id="100" presetID="50" presetClass="path" presetSubtype="0" accel="50000" decel="50000" fill="hold" nodeType="clickEffect">
                                  <p:stCondLst>
                                    <p:cond delay="0"/>
                                  </p:stCondLst>
                                  <p:childTnLst>
                                    <p:animMotion origin="layout" path="M -4.16667E-6 0.00092 L 0.25782 0.00092 C 0.37344 0.00092 0.51615 -0.0125 0.51615 -0.02292 L 0.51615 -0.04676 " pathEditMode="relative" rAng="0" ptsTypes="FfFF">
                                      <p:cBhvr>
                                        <p:cTn id="101" dur="2000" fill="hold"/>
                                        <p:tgtEl>
                                          <p:spTgt spid="5125"/>
                                        </p:tgtEl>
                                        <p:attrNameLst>
                                          <p:attrName>ppt_x</p:attrName>
                                          <p:attrName>ppt_y</p:attrName>
                                        </p:attrNameLst>
                                      </p:cBhvr>
                                      <p:rCtr x="258" y="-24"/>
                                    </p:animMotion>
                                  </p:childTnLst>
                                </p:cTn>
                              </p:par>
                              <p:par>
                                <p:cTn id="102" presetID="10" presetClass="exit" presetSubtype="0" fill="hold" grpId="1" nodeType="withEffect">
                                  <p:stCondLst>
                                    <p:cond delay="0"/>
                                  </p:stCondLst>
                                  <p:childTnLst>
                                    <p:animEffect transition="out" filter="fade">
                                      <p:cBhvr>
                                        <p:cTn id="103" dur="2000"/>
                                        <p:tgtEl>
                                          <p:spTgt spid="35"/>
                                        </p:tgtEl>
                                      </p:cBhvr>
                                    </p:animEffect>
                                    <p:set>
                                      <p:cBhvr>
                                        <p:cTn id="104" dur="1" fill="hold">
                                          <p:stCondLst>
                                            <p:cond delay="1999"/>
                                          </p:stCondLst>
                                        </p:cTn>
                                        <p:tgtEl>
                                          <p:spTgt spid="35"/>
                                        </p:tgtEl>
                                        <p:attrNameLst>
                                          <p:attrName>style.visibility</p:attrName>
                                        </p:attrNameLst>
                                      </p:cBhvr>
                                      <p:to>
                                        <p:strVal val="hidden"/>
                                      </p:to>
                                    </p:set>
                                  </p:childTnLst>
                                </p:cTn>
                              </p:par>
                            </p:childTnLst>
                          </p:cTn>
                        </p:par>
                        <p:par>
                          <p:cTn id="105" fill="hold">
                            <p:stCondLst>
                              <p:cond delay="2000"/>
                            </p:stCondLst>
                            <p:childTnLst>
                              <p:par>
                                <p:cTn id="106" presetID="1" presetClass="exit" presetSubtype="0" fill="hold" nodeType="afterEffect">
                                  <p:stCondLst>
                                    <p:cond delay="0"/>
                                  </p:stCondLst>
                                  <p:childTnLst>
                                    <p:set>
                                      <p:cBhvr>
                                        <p:cTn id="107" dur="1" fill="hold">
                                          <p:stCondLst>
                                            <p:cond delay="0"/>
                                          </p:stCondLst>
                                        </p:cTn>
                                        <p:tgtEl>
                                          <p:spTgt spid="24"/>
                                        </p:tgtEl>
                                        <p:attrNameLst>
                                          <p:attrName>style.visibility</p:attrName>
                                        </p:attrNameLst>
                                      </p:cBhvr>
                                      <p:to>
                                        <p:strVal val="hidden"/>
                                      </p:to>
                                    </p:set>
                                  </p:childTnLst>
                                </p:cTn>
                              </p:par>
                            </p:childTnLst>
                          </p:cTn>
                        </p:par>
                        <p:par>
                          <p:cTn id="108" fill="hold">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2000"/>
                                        <p:tgtEl>
                                          <p:spTgt spid="36"/>
                                        </p:tgtEl>
                                      </p:cBhvr>
                                    </p:animEffect>
                                  </p:childTnLst>
                                </p:cTn>
                              </p:par>
                              <p:par>
                                <p:cTn id="112" presetID="10" presetClass="entr" presetSubtype="0" fill="hold"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2000"/>
                                        <p:tgtEl>
                                          <p:spTgt spid="19"/>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24"/>
                                        </p:tgtEl>
                                        <p:attrNameLst>
                                          <p:attrName>style.visibility</p:attrName>
                                        </p:attrNameLst>
                                      </p:cBhvr>
                                      <p:to>
                                        <p:strVal val="hidden"/>
                                      </p:to>
                                    </p:set>
                                  </p:childTnLst>
                                </p:cTn>
                              </p:par>
                            </p:childTnLst>
                          </p:cTn>
                        </p:par>
                        <p:par>
                          <p:cTn id="119" fill="hold">
                            <p:stCondLst>
                              <p:cond delay="0"/>
                            </p:stCondLst>
                            <p:childTnLst>
                              <p:par>
                                <p:cTn id="120" presetID="10"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fade">
                                      <p:cBhvr>
                                        <p:cTn id="122" dur="500"/>
                                        <p:tgtEl>
                                          <p:spTgt spid="2"/>
                                        </p:tgtEl>
                                      </p:cBhvr>
                                    </p:animEffect>
                                  </p:childTnLst>
                                </p:cTn>
                              </p:par>
                            </p:childTnLst>
                          </p:cTn>
                        </p:par>
                        <p:par>
                          <p:cTn id="123" fill="hold">
                            <p:stCondLst>
                              <p:cond delay="500"/>
                            </p:stCondLst>
                            <p:childTnLst>
                              <p:par>
                                <p:cTn id="124" presetID="10" presetClass="exit" presetSubtype="0" fill="hold" nodeType="afterEffect">
                                  <p:stCondLst>
                                    <p:cond delay="0"/>
                                  </p:stCondLst>
                                  <p:childTnLst>
                                    <p:animEffect transition="out" filter="fade">
                                      <p:cBhvr>
                                        <p:cTn id="125" dur="500"/>
                                        <p:tgtEl>
                                          <p:spTgt spid="19"/>
                                        </p:tgtEl>
                                      </p:cBhvr>
                                    </p:animEffect>
                                    <p:set>
                                      <p:cBhvr>
                                        <p:cTn id="126" dur="1" fill="hold">
                                          <p:stCondLst>
                                            <p:cond delay="499"/>
                                          </p:stCondLst>
                                        </p:cTn>
                                        <p:tgtEl>
                                          <p:spTgt spid="19"/>
                                        </p:tgtEl>
                                        <p:attrNameLst>
                                          <p:attrName>style.visibility</p:attrName>
                                        </p:attrNameLst>
                                      </p:cBhvr>
                                      <p:to>
                                        <p:strVal val="hidden"/>
                                      </p:to>
                                    </p:set>
                                  </p:childTnLst>
                                </p:cTn>
                              </p:par>
                            </p:childTnLst>
                          </p:cTn>
                        </p:par>
                        <p:par>
                          <p:cTn id="127" fill="hold">
                            <p:stCondLst>
                              <p:cond delay="1000"/>
                            </p:stCondLst>
                            <p:childTnLst>
                              <p:par>
                                <p:cTn id="128" presetID="1" presetClass="exit" presetSubtype="0" fill="hold" nodeType="afterEffect">
                                  <p:stCondLst>
                                    <p:cond delay="0"/>
                                  </p:stCondLst>
                                  <p:childTnLst>
                                    <p:set>
                                      <p:cBhvr>
                                        <p:cTn id="129" dur="1" fill="hold">
                                          <p:stCondLst>
                                            <p:cond delay="0"/>
                                          </p:stCondLst>
                                        </p:cTn>
                                        <p:tgtEl>
                                          <p:spTgt spid="2"/>
                                        </p:tgtEl>
                                        <p:attrNameLst>
                                          <p:attrName>style.visibility</p:attrName>
                                        </p:attrNameLst>
                                      </p:cBhvr>
                                      <p:to>
                                        <p:strVal val="hidden"/>
                                      </p:to>
                                    </p:set>
                                  </p:childTnLst>
                                </p:cTn>
                              </p:par>
                            </p:childTnLst>
                          </p:cTn>
                        </p:par>
                        <p:par>
                          <p:cTn id="130" fill="hold">
                            <p:stCondLst>
                              <p:cond delay="1000"/>
                            </p:stCondLst>
                            <p:childTnLst>
                              <p:par>
                                <p:cTn id="131" presetID="10" presetClass="entr" presetSubtype="0" fill="hold" nodeType="afterEffect">
                                  <p:stCondLst>
                                    <p:cond delay="0"/>
                                  </p:stCondLst>
                                  <p:childTnLst>
                                    <p:set>
                                      <p:cBhvr>
                                        <p:cTn id="132" dur="1" fill="hold">
                                          <p:stCondLst>
                                            <p:cond delay="0"/>
                                          </p:stCondLst>
                                        </p:cTn>
                                        <p:tgtEl>
                                          <p:spTgt spid="5126"/>
                                        </p:tgtEl>
                                        <p:attrNameLst>
                                          <p:attrName>style.visibility</p:attrName>
                                        </p:attrNameLst>
                                      </p:cBhvr>
                                      <p:to>
                                        <p:strVal val="visible"/>
                                      </p:to>
                                    </p:set>
                                    <p:animEffect transition="in" filter="fade">
                                      <p:cBhvr>
                                        <p:cTn id="133" dur="500"/>
                                        <p:tgtEl>
                                          <p:spTgt spid="5126"/>
                                        </p:tgtEl>
                                      </p:cBhvr>
                                    </p:animEffect>
                                  </p:childTnLst>
                                </p:cTn>
                              </p:par>
                            </p:childTnLst>
                          </p:cTn>
                        </p:par>
                        <p:par>
                          <p:cTn id="134" fill="hold">
                            <p:stCondLst>
                              <p:cond delay="1500"/>
                            </p:stCondLst>
                            <p:childTnLst>
                              <p:par>
                                <p:cTn id="135" presetID="50" presetClass="path" presetSubtype="0" accel="50000" decel="50000" fill="hold" nodeType="afterEffect">
                                  <p:stCondLst>
                                    <p:cond delay="0"/>
                                  </p:stCondLst>
                                  <p:childTnLst>
                                    <p:animMotion origin="layout" path="M -0.00295 -0.00047 L 0.29028 -0.00047 C 0.42205 -0.00047 0.58542 -0.06291 0.58542 -0.11332 L 0.58542 -0.22526 " pathEditMode="relative" rAng="0" ptsTypes="FfFF">
                                      <p:cBhvr>
                                        <p:cTn id="136" dur="2000" fill="hold"/>
                                        <p:tgtEl>
                                          <p:spTgt spid="5126"/>
                                        </p:tgtEl>
                                        <p:attrNameLst>
                                          <p:attrName>ppt_x</p:attrName>
                                          <p:attrName>ppt_y</p:attrName>
                                        </p:attrNameLst>
                                      </p:cBhvr>
                                      <p:rCtr x="29410" y="-11240"/>
                                    </p:animMotion>
                                  </p:childTnLst>
                                </p:cTn>
                              </p:par>
                            </p:childTnLst>
                          </p:cTn>
                        </p:par>
                        <p:par>
                          <p:cTn id="137" fill="hold">
                            <p:stCondLst>
                              <p:cond delay="3500"/>
                            </p:stCondLst>
                            <p:childTnLst>
                              <p:par>
                                <p:cTn id="138" presetID="10" presetClass="exit" presetSubtype="0" fill="hold" grpId="1" nodeType="afterEffect">
                                  <p:stCondLst>
                                    <p:cond delay="0"/>
                                  </p:stCondLst>
                                  <p:childTnLst>
                                    <p:animEffect transition="out" filter="fade">
                                      <p:cBhvr>
                                        <p:cTn id="139" dur="2000"/>
                                        <p:tgtEl>
                                          <p:spTgt spid="36"/>
                                        </p:tgtEl>
                                      </p:cBhvr>
                                    </p:animEffect>
                                    <p:set>
                                      <p:cBhvr>
                                        <p:cTn id="140" dur="1" fill="hold">
                                          <p:stCondLst>
                                            <p:cond delay="1999"/>
                                          </p:stCondLst>
                                        </p:cTn>
                                        <p:tgtEl>
                                          <p:spTgt spid="36"/>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fade">
                                      <p:cBhvr>
                                        <p:cTn id="143" dur="2000"/>
                                        <p:tgtEl>
                                          <p:spTgt spid="22"/>
                                        </p:tgtEl>
                                      </p:cBhvr>
                                    </p:animEffect>
                                  </p:childTnLst>
                                </p:cTn>
                              </p:par>
                              <p:par>
                                <p:cTn id="144" presetID="10" presetClass="entr" presetSubtype="0"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fade">
                                      <p:cBhvr>
                                        <p:cTn id="146" dur="2000"/>
                                        <p:tgtEl>
                                          <p:spTgt spid="4"/>
                                        </p:tgtEl>
                                      </p:cBhvr>
                                    </p:animEffect>
                                  </p:childTnLst>
                                </p:cTn>
                              </p:par>
                            </p:childTnLst>
                          </p:cTn>
                        </p:par>
                        <p:par>
                          <p:cTn id="147" fill="hold">
                            <p:stCondLst>
                              <p:cond delay="5500"/>
                            </p:stCondLst>
                            <p:childTnLst>
                              <p:par>
                                <p:cTn id="148" presetID="10" presetClass="exit" presetSubtype="0" fill="hold" nodeType="afterEffect">
                                  <p:stCondLst>
                                    <p:cond delay="0"/>
                                  </p:stCondLst>
                                  <p:childTnLst>
                                    <p:animEffect transition="out" filter="fade">
                                      <p:cBhvr>
                                        <p:cTn id="149" dur="500"/>
                                        <p:tgtEl>
                                          <p:spTgt spid="4"/>
                                        </p:tgtEl>
                                      </p:cBhvr>
                                    </p:animEffect>
                                    <p:set>
                                      <p:cBhvr>
                                        <p:cTn id="150" dur="1" fill="hold">
                                          <p:stCondLst>
                                            <p:cond delay="499"/>
                                          </p:stCondLst>
                                        </p:cTn>
                                        <p:tgtEl>
                                          <p:spTgt spid="4"/>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5"/>
                                        </p:tgtEl>
                                        <p:attrNameLst>
                                          <p:attrName>style.visibility</p:attrName>
                                        </p:attrNameLst>
                                      </p:cBhvr>
                                      <p:to>
                                        <p:strVal val="visible"/>
                                      </p:to>
                                    </p:set>
                                    <p:animEffect transition="in" filter="fade">
                                      <p:cBhvr>
                                        <p:cTn id="153" dur="2000"/>
                                        <p:tgtEl>
                                          <p:spTgt spid="5"/>
                                        </p:tgtEl>
                                      </p:cBhvr>
                                    </p:animEffect>
                                  </p:childTnLst>
                                </p:cTn>
                              </p:par>
                            </p:childTnLst>
                          </p:cTn>
                        </p:par>
                        <p:par>
                          <p:cTn id="154" fill="hold">
                            <p:stCondLst>
                              <p:cond delay="7500"/>
                            </p:stCondLst>
                            <p:childTnLst>
                              <p:par>
                                <p:cTn id="155" presetID="50" presetClass="path" presetSubtype="0" accel="50000" decel="50000" fill="hold" nodeType="afterEffect">
                                  <p:stCondLst>
                                    <p:cond delay="0"/>
                                  </p:stCondLst>
                                  <p:childTnLst>
                                    <p:animMotion origin="layout" path="M 2.77778E-6 1.43386E-6 L 0.30937 1.43386E-6 C 0.44809 1.43386E-6 0.61892 -0.10985 0.61892 -0.19935 L 0.61892 -0.39801 " pathEditMode="relative" rAng="0" ptsTypes="FfFF">
                                      <p:cBhvr>
                                        <p:cTn id="156" dur="2000" fill="hold"/>
                                        <p:tgtEl>
                                          <p:spTgt spid="5"/>
                                        </p:tgtEl>
                                        <p:attrNameLst>
                                          <p:attrName>ppt_x</p:attrName>
                                          <p:attrName>ppt_y</p:attrName>
                                        </p:attrNameLst>
                                      </p:cBhvr>
                                      <p:rCtr x="30937" y="-19912"/>
                                    </p:animMotion>
                                  </p:childTnLst>
                                </p:cTn>
                              </p:par>
                              <p:par>
                                <p:cTn id="157" presetID="10" presetClass="exit" presetSubtype="0" fill="hold" grpId="1" nodeType="withEffect">
                                  <p:stCondLst>
                                    <p:cond delay="0"/>
                                  </p:stCondLst>
                                  <p:childTnLst>
                                    <p:animEffect transition="out" filter="fade">
                                      <p:cBhvr>
                                        <p:cTn id="158" dur="2000"/>
                                        <p:tgtEl>
                                          <p:spTgt spid="22"/>
                                        </p:tgtEl>
                                      </p:cBhvr>
                                    </p:animEffect>
                                    <p:set>
                                      <p:cBhvr>
                                        <p:cTn id="159"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5" grpId="1"/>
      <p:bldP spid="36" grpId="0"/>
      <p:bldP spid="36" grpId="1"/>
      <p:bldP spid="22" grpId="0"/>
      <p:bldP spid="22" grpId="1"/>
      <p:bldP spid="28" grpId="0"/>
      <p:bldP spid="2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abrizio1\Dropbox\conferenze\immagini\cartella.png"/>
          <p:cNvPicPr>
            <a:picLocks noChangeAspect="1" noChangeArrowheads="1"/>
          </p:cNvPicPr>
          <p:nvPr/>
        </p:nvPicPr>
        <p:blipFill>
          <a:blip r:embed="rId2" cstate="print"/>
          <a:srcRect/>
          <a:stretch>
            <a:fillRect/>
          </a:stretch>
        </p:blipFill>
        <p:spPr bwMode="auto">
          <a:xfrm>
            <a:off x="1179513" y="1704975"/>
            <a:ext cx="1490662" cy="1490663"/>
          </a:xfrm>
          <a:prstGeom prst="rect">
            <a:avLst/>
          </a:prstGeom>
          <a:noFill/>
          <a:ln w="9525">
            <a:noFill/>
            <a:miter lim="800000"/>
            <a:headEnd/>
            <a:tailEnd/>
          </a:ln>
        </p:spPr>
      </p:pic>
      <p:pic>
        <p:nvPicPr>
          <p:cNvPr id="6148" name="Picture 4" descr="C:\Users\Fabrizio1\Dropbox\conferenze\immagini\MailEvidenziata.png"/>
          <p:cNvPicPr>
            <a:picLocks noChangeAspect="1" noChangeArrowheads="1"/>
          </p:cNvPicPr>
          <p:nvPr/>
        </p:nvPicPr>
        <p:blipFill>
          <a:blip r:embed="rId3" cstate="print"/>
          <a:srcRect/>
          <a:stretch>
            <a:fillRect/>
          </a:stretch>
        </p:blipFill>
        <p:spPr bwMode="auto">
          <a:xfrm>
            <a:off x="719138" y="3933825"/>
            <a:ext cx="7705725" cy="2117725"/>
          </a:xfrm>
          <a:prstGeom prst="rect">
            <a:avLst/>
          </a:prstGeom>
          <a:noFill/>
          <a:ln w="9525">
            <a:noFill/>
            <a:miter lim="800000"/>
            <a:headEnd/>
            <a:tailEnd/>
          </a:ln>
        </p:spPr>
      </p:pic>
      <p:sp>
        <p:nvSpPr>
          <p:cNvPr id="20" name="Titolo 1"/>
          <p:cNvSpPr txBox="1">
            <a:spLocks/>
          </p:cNvSpPr>
          <p:nvPr/>
        </p:nvSpPr>
        <p:spPr>
          <a:xfrm>
            <a:off x="0" y="0"/>
            <a:ext cx="9144000" cy="548679"/>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ctr" defTabSz="914400" eaLnBrk="1" fontAlgn="auto" latinLnBrk="0" hangingPunct="1">
              <a:spcAft>
                <a:spcPts val="0"/>
              </a:spcAft>
              <a:buNone/>
              <a:defRPr sz="2800" b="1">
                <a:effectLst>
                  <a:outerShdw blurRad="38100" dist="38100" dir="2700000" algn="tl">
                    <a:srgbClr val="000000">
                      <a:alpha val="43137"/>
                    </a:srgbClr>
                  </a:outerShdw>
                </a:effectLst>
                <a:latin typeface="Constantia" panose="02030602050306030303" pitchFamily="18" charset="0"/>
                <a:cs typeface="Courier New" pitchFamily="49"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it-IT" dirty="0"/>
              <a:t>preparazione PEC</a:t>
            </a:r>
          </a:p>
        </p:txBody>
      </p:sp>
      <p:sp>
        <p:nvSpPr>
          <p:cNvPr id="2" name="Rettangolo 1"/>
          <p:cNvSpPr/>
          <p:nvPr/>
        </p:nvSpPr>
        <p:spPr>
          <a:xfrm>
            <a:off x="1331913" y="5735638"/>
            <a:ext cx="4081462" cy="614362"/>
          </a:xfrm>
          <a:prstGeom prst="rect">
            <a:avLst/>
          </a:prstGeom>
          <a:noFill/>
          <a:ln w="57150">
            <a:solidFill>
              <a:srgbClr val="92D050"/>
            </a:solidFill>
            <a:prstDash val="solid"/>
          </a:ln>
        </p:spPr>
        <p:txBody>
          <a:bodyPr>
            <a:spAutoFit/>
          </a:bodyPr>
          <a:lstStyle/>
          <a:p>
            <a:pPr fontAlgn="auto">
              <a:spcBef>
                <a:spcPts val="0"/>
              </a:spcBef>
              <a:spcAft>
                <a:spcPts val="0"/>
              </a:spcAft>
              <a:defRPr/>
            </a:pPr>
            <a:endParaRPr lang="it-IT" b="1" dirty="0">
              <a:effectLst>
                <a:outerShdw blurRad="38100" dist="38100" dir="2700000" algn="tl">
                  <a:srgbClr val="000000">
                    <a:alpha val="43137"/>
                  </a:srgbClr>
                </a:outerShdw>
              </a:effectLst>
              <a:latin typeface="Constantia" pitchFamily="18" charset="0"/>
              <a:cs typeface="+mn-cs"/>
            </a:endParaRPr>
          </a:p>
          <a:p>
            <a:pPr fontAlgn="auto">
              <a:spcBef>
                <a:spcPts val="0"/>
              </a:spcBef>
              <a:spcAft>
                <a:spcPts val="0"/>
              </a:spcAft>
              <a:defRPr/>
            </a:pPr>
            <a:r>
              <a:rPr lang="it-IT" sz="1600" b="1" dirty="0">
                <a:effectLst>
                  <a:outerShdw blurRad="38100" dist="38100" dir="2700000" algn="tl">
                    <a:srgbClr val="000000">
                      <a:alpha val="43137"/>
                    </a:srgbClr>
                  </a:outerShdw>
                </a:effectLst>
                <a:latin typeface="Constantia" pitchFamily="18" charset="0"/>
                <a:cs typeface="Courier New" pitchFamily="49" charset="0"/>
              </a:rPr>
              <a:t>Articolo 3-bis punto 4 L. 53/94</a:t>
            </a:r>
          </a:p>
        </p:txBody>
      </p:sp>
      <p:sp>
        <p:nvSpPr>
          <p:cNvPr id="11" name="Rettangolo 10"/>
          <p:cNvSpPr/>
          <p:nvPr/>
        </p:nvSpPr>
        <p:spPr>
          <a:xfrm>
            <a:off x="1331914" y="4579938"/>
            <a:ext cx="3006292" cy="187649"/>
          </a:xfrm>
          <a:prstGeom prst="rect">
            <a:avLst/>
          </a:prstGeom>
          <a:solidFill>
            <a:srgbClr val="FFFF00">
              <a:alpha val="43000"/>
            </a:srgbClr>
          </a:solidFill>
          <a:ln w="57150">
            <a:noFill/>
            <a:prstDash val="solid"/>
          </a:ln>
        </p:spPr>
        <p:txBody>
          <a:bodyPr>
            <a:noAutofit/>
          </a:bodyPr>
          <a:lstStyle/>
          <a:p>
            <a:pPr fontAlgn="auto">
              <a:spcBef>
                <a:spcPts val="0"/>
              </a:spcBef>
              <a:spcAft>
                <a:spcPts val="0"/>
              </a:spcAft>
              <a:defRPr/>
            </a:pPr>
            <a:endParaRPr lang="it-IT" b="1" dirty="0">
              <a:effectLst>
                <a:outerShdw blurRad="38100" dist="38100" dir="2700000" algn="tl">
                  <a:srgbClr val="000000">
                    <a:alpha val="43137"/>
                  </a:srgbClr>
                </a:outerShdw>
              </a:effectLst>
              <a:latin typeface="Constantia" pitchFamily="18" charset="0"/>
              <a:cs typeface="+mn-cs"/>
            </a:endParaRPr>
          </a:p>
        </p:txBody>
      </p:sp>
      <p:sp>
        <p:nvSpPr>
          <p:cNvPr id="12" name="Rettangolo 11"/>
          <p:cNvSpPr/>
          <p:nvPr/>
        </p:nvSpPr>
        <p:spPr>
          <a:xfrm>
            <a:off x="1331913" y="4797152"/>
            <a:ext cx="3006292" cy="216025"/>
          </a:xfrm>
          <a:prstGeom prst="rect">
            <a:avLst/>
          </a:prstGeom>
          <a:solidFill>
            <a:srgbClr val="FFFF00">
              <a:alpha val="50000"/>
            </a:srgbClr>
          </a:solidFill>
          <a:ln w="57150">
            <a:noFill/>
            <a:prstDash val="solid"/>
          </a:ln>
        </p:spPr>
        <p:txBody>
          <a:bodyPr wrap="square">
            <a:noAutofit/>
          </a:bodyPr>
          <a:lstStyle/>
          <a:p>
            <a:pPr fontAlgn="auto">
              <a:spcBef>
                <a:spcPts val="0"/>
              </a:spcBef>
              <a:spcAft>
                <a:spcPts val="0"/>
              </a:spcAft>
              <a:defRPr/>
            </a:pPr>
            <a:endParaRPr lang="it-IT" b="1" dirty="0">
              <a:effectLst>
                <a:outerShdw blurRad="38100" dist="38100" dir="2700000" algn="tl">
                  <a:srgbClr val="000000">
                    <a:alpha val="43137"/>
                  </a:srgbClr>
                </a:outerShdw>
              </a:effectLst>
              <a:latin typeface="Constantia" pitchFamily="18" charset="0"/>
              <a:cs typeface="+mn-cs"/>
            </a:endParaRPr>
          </a:p>
        </p:txBody>
      </p:sp>
      <p:sp>
        <p:nvSpPr>
          <p:cNvPr id="3" name="Rettangolo 2"/>
          <p:cNvSpPr/>
          <p:nvPr/>
        </p:nvSpPr>
        <p:spPr>
          <a:xfrm>
            <a:off x="4356100" y="4579938"/>
            <a:ext cx="1584325" cy="433238"/>
          </a:xfrm>
          <a:prstGeom prst="rect">
            <a:avLst/>
          </a:prstGeom>
          <a:solidFill>
            <a:srgbClr val="FFFF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tx1"/>
                </a:solidFill>
                <a:effectLst>
                  <a:outerShdw blurRad="38100" dist="38100" dir="2700000" algn="tl">
                    <a:srgbClr val="000000">
                      <a:alpha val="43137"/>
                    </a:srgbClr>
                  </a:outerShdw>
                </a:effectLst>
                <a:latin typeface="Constantia" pitchFamily="18" charset="0"/>
              </a:rPr>
              <a:t>tratti da</a:t>
            </a:r>
          </a:p>
          <a:p>
            <a:pPr algn="ctr" fontAlgn="auto">
              <a:spcBef>
                <a:spcPts val="0"/>
              </a:spcBef>
              <a:spcAft>
                <a:spcPts val="0"/>
              </a:spcAft>
              <a:defRPr/>
            </a:pPr>
            <a:r>
              <a:rPr lang="it-IT" sz="1400" b="1" dirty="0">
                <a:solidFill>
                  <a:schemeClr val="tx1"/>
                </a:solidFill>
                <a:effectLst>
                  <a:outerShdw blurRad="38100" dist="38100" dir="2700000" algn="tl">
                    <a:srgbClr val="000000">
                      <a:alpha val="43137"/>
                    </a:srgbClr>
                  </a:outerShdw>
                </a:effectLst>
                <a:latin typeface="Constantia" pitchFamily="18" charset="0"/>
              </a:rPr>
              <a:t>pubblici registri</a:t>
            </a:r>
          </a:p>
        </p:txBody>
      </p:sp>
      <p:sp>
        <p:nvSpPr>
          <p:cNvPr id="15" name="Rettangolo 14"/>
          <p:cNvSpPr/>
          <p:nvPr/>
        </p:nvSpPr>
        <p:spPr>
          <a:xfrm>
            <a:off x="1285875" y="2614613"/>
            <a:ext cx="1249363" cy="16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b="1" dirty="0">
                <a:solidFill>
                  <a:schemeClr val="tx1"/>
                </a:solidFill>
                <a:effectLst>
                  <a:outerShdw blurRad="38100" dist="38100" dir="2700000" algn="tl">
                    <a:srgbClr val="000000">
                      <a:alpha val="43137"/>
                    </a:srgbClr>
                  </a:outerShdw>
                </a:effectLst>
                <a:latin typeface="Constantia" pitchFamily="18" charset="0"/>
              </a:rPr>
              <a:t>atti da notificare</a:t>
            </a:r>
          </a:p>
        </p:txBody>
      </p:sp>
      <p:pic>
        <p:nvPicPr>
          <p:cNvPr id="5125" name="Picture 5" descr="C:\Users\Fabrizio1\Dropbox\conferenze\immagini\pdf_procura_firmato.png"/>
          <p:cNvPicPr>
            <a:picLocks noChangeAspect="1" noChangeArrowheads="1"/>
          </p:cNvPicPr>
          <p:nvPr/>
        </p:nvPicPr>
        <p:blipFill>
          <a:blip r:embed="rId4" cstate="print"/>
          <a:srcRect/>
          <a:stretch>
            <a:fillRect/>
          </a:stretch>
        </p:blipFill>
        <p:spPr bwMode="auto">
          <a:xfrm>
            <a:off x="1474788" y="1203325"/>
            <a:ext cx="930275" cy="930275"/>
          </a:xfrm>
          <a:prstGeom prst="rect">
            <a:avLst/>
          </a:prstGeom>
          <a:noFill/>
          <a:ln w="9525">
            <a:noFill/>
            <a:miter lim="800000"/>
            <a:headEnd/>
            <a:tailEnd/>
          </a:ln>
        </p:spPr>
      </p:pic>
      <p:pic>
        <p:nvPicPr>
          <p:cNvPr id="5124" name="Picture 4" descr="C:\Users\Fabrizio1\Dropbox\conferenze\immagini\pdf_atto_firmato.png"/>
          <p:cNvPicPr>
            <a:picLocks noChangeAspect="1" noChangeArrowheads="1"/>
          </p:cNvPicPr>
          <p:nvPr/>
        </p:nvPicPr>
        <p:blipFill>
          <a:blip r:embed="rId5" cstate="print"/>
          <a:srcRect/>
          <a:stretch>
            <a:fillRect/>
          </a:stretch>
        </p:blipFill>
        <p:spPr bwMode="auto">
          <a:xfrm>
            <a:off x="1179513" y="1358900"/>
            <a:ext cx="942975" cy="941388"/>
          </a:xfrm>
          <a:prstGeom prst="rect">
            <a:avLst/>
          </a:prstGeom>
          <a:noFill/>
          <a:ln w="9525">
            <a:noFill/>
            <a:miter lim="800000"/>
            <a:headEnd/>
            <a:tailEnd/>
          </a:ln>
        </p:spPr>
      </p:pic>
      <p:pic>
        <p:nvPicPr>
          <p:cNvPr id="5126" name="Picture 6" descr="C:\Users\Fabrizio1\Dropbox\conferenze\immagini\pdf_relata_firmato.png"/>
          <p:cNvPicPr>
            <a:picLocks noChangeAspect="1" noChangeArrowheads="1"/>
          </p:cNvPicPr>
          <p:nvPr/>
        </p:nvPicPr>
        <p:blipFill>
          <a:blip r:embed="rId6" cstate="print"/>
          <a:srcRect/>
          <a:stretch>
            <a:fillRect/>
          </a:stretch>
        </p:blipFill>
        <p:spPr bwMode="auto">
          <a:xfrm>
            <a:off x="1684338" y="1443038"/>
            <a:ext cx="874712" cy="874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4.44444E-6 3.33333E-6 L 0.51632 0.57986 " pathEditMode="relative" rAng="0" ptsTypes="AA">
                                      <p:cBhvr>
                                        <p:cTn id="25" dur="2000" fill="hold"/>
                                        <p:tgtEl>
                                          <p:spTgt spid="5124"/>
                                        </p:tgtEl>
                                        <p:attrNameLst>
                                          <p:attrName>ppt_x</p:attrName>
                                          <p:attrName>ppt_y</p:attrName>
                                        </p:attrNameLst>
                                      </p:cBhvr>
                                      <p:rCtr x="25816" y="28981"/>
                                    </p:animMotion>
                                  </p:childTnLst>
                                </p:cTn>
                              </p:par>
                            </p:childTnLst>
                          </p:cTn>
                        </p:par>
                        <p:par>
                          <p:cTn id="26" fill="hold">
                            <p:stCondLst>
                              <p:cond delay="2000"/>
                            </p:stCondLst>
                            <p:childTnLst>
                              <p:par>
                                <p:cTn id="27" presetID="42" presetClass="path" presetSubtype="0" accel="50000" decel="50000" fill="hold" nodeType="afterEffect">
                                  <p:stCondLst>
                                    <p:cond delay="0"/>
                                  </p:stCondLst>
                                  <p:childTnLst>
                                    <p:animMotion origin="layout" path="M -2.77778E-6 2.96296E-6 L 0.56354 0.60324 " pathEditMode="relative" rAng="0" ptsTypes="AA">
                                      <p:cBhvr>
                                        <p:cTn id="28" dur="2000" fill="hold"/>
                                        <p:tgtEl>
                                          <p:spTgt spid="5125"/>
                                        </p:tgtEl>
                                        <p:attrNameLst>
                                          <p:attrName>ppt_x</p:attrName>
                                          <p:attrName>ppt_y</p:attrName>
                                        </p:attrNameLst>
                                      </p:cBhvr>
                                      <p:rCtr x="28177" y="30162"/>
                                    </p:animMotion>
                                  </p:childTnLst>
                                </p:cTn>
                              </p:par>
                            </p:childTnLst>
                          </p:cTn>
                        </p:par>
                        <p:par>
                          <p:cTn id="29" fill="hold">
                            <p:stCondLst>
                              <p:cond delay="4000"/>
                            </p:stCondLst>
                            <p:childTnLst>
                              <p:par>
                                <p:cTn id="30" presetID="42" presetClass="path" presetSubtype="0" accel="50000" decel="50000" fill="hold" nodeType="afterEffect">
                                  <p:stCondLst>
                                    <p:cond delay="0"/>
                                  </p:stCondLst>
                                  <p:childTnLst>
                                    <p:animMotion origin="layout" path="M -4.44444E-6 -4.07407E-6 L 0.6224 0.57246 " pathEditMode="relative" rAng="0" ptsTypes="AA">
                                      <p:cBhvr>
                                        <p:cTn id="31" dur="2000" fill="hold"/>
                                        <p:tgtEl>
                                          <p:spTgt spid="5126"/>
                                        </p:tgtEl>
                                        <p:attrNameLst>
                                          <p:attrName>ppt_x</p:attrName>
                                          <p:attrName>ppt_y</p:attrName>
                                        </p:attrNameLst>
                                      </p:cBhvr>
                                      <p:rCtr x="31111" y="28611"/>
                                    </p:animMotion>
                                  </p:childTnLst>
                                </p:cTn>
                              </p:par>
                            </p:childTnLst>
                          </p:cTn>
                        </p:par>
                        <p:par>
                          <p:cTn id="32" fill="hold">
                            <p:stCondLst>
                              <p:cond delay="6000"/>
                            </p:stCondLst>
                            <p:childTnLst>
                              <p:par>
                                <p:cTn id="33" presetID="10" presetClass="exit" presetSubtype="0" fill="hold" nodeType="afterEffect">
                                  <p:stCondLst>
                                    <p:cond delay="0"/>
                                  </p:stCondLst>
                                  <p:childTnLst>
                                    <p:animEffect transition="out" filter="fade">
                                      <p:cBhvr>
                                        <p:cTn id="34" dur="500"/>
                                        <p:tgtEl>
                                          <p:spTgt spid="5122"/>
                                        </p:tgtEl>
                                      </p:cBhvr>
                                    </p:animEffect>
                                    <p:set>
                                      <p:cBhvr>
                                        <p:cTn id="35" dur="1" fill="hold">
                                          <p:stCondLst>
                                            <p:cond delay="499"/>
                                          </p:stCondLst>
                                        </p:cTn>
                                        <p:tgtEl>
                                          <p:spTgt spid="5122"/>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5124"/>
                                        </p:tgtEl>
                                      </p:cBhvr>
                                    </p:animEffect>
                                    <p:set>
                                      <p:cBhvr>
                                        <p:cTn id="41" dur="1" fill="hold">
                                          <p:stCondLst>
                                            <p:cond delay="499"/>
                                          </p:stCondLst>
                                        </p:cTn>
                                        <p:tgtEl>
                                          <p:spTgt spid="512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5126"/>
                                        </p:tgtEl>
                                      </p:cBhvr>
                                    </p:animEffect>
                                    <p:set>
                                      <p:cBhvr>
                                        <p:cTn id="44" dur="1" fill="hold">
                                          <p:stCondLst>
                                            <p:cond delay="499"/>
                                          </p:stCondLst>
                                        </p:cTn>
                                        <p:tgtEl>
                                          <p:spTgt spid="512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5125"/>
                                        </p:tgtEl>
                                      </p:cBhvr>
                                    </p:animEffect>
                                    <p:set>
                                      <p:cBhvr>
                                        <p:cTn id="47" dur="1" fill="hold">
                                          <p:stCondLst>
                                            <p:cond delay="499"/>
                                          </p:stCondLst>
                                        </p:cTn>
                                        <p:tgtEl>
                                          <p:spTgt spid="512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childTnLst>
                          </p:cTn>
                        </p:par>
                        <p:par>
                          <p:cTn id="57" fill="hold">
                            <p:stCondLst>
                              <p:cond delay="6500"/>
                            </p:stCondLst>
                            <p:childTnLst>
                              <p:par>
                                <p:cTn id="58" presetID="10" presetClass="exit" presetSubtype="0" fill="hold" grpId="1" nodeType="after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500"/>
                                        <p:tgtEl>
                                          <p:spTgt spid="6148"/>
                                        </p:tgtEl>
                                        <p:attrNameLst>
                                          <p:attrName>ppt_x</p:attrName>
                                        </p:attrNameLst>
                                      </p:cBhvr>
                                      <p:tavLst>
                                        <p:tav tm="0">
                                          <p:val>
                                            <p:strVal val="ppt_x"/>
                                          </p:val>
                                        </p:tav>
                                        <p:tav tm="100000">
                                          <p:val>
                                            <p:strVal val="ppt_x"/>
                                          </p:val>
                                        </p:tav>
                                      </p:tavLst>
                                    </p:anim>
                                    <p:anim calcmode="lin" valueType="num">
                                      <p:cBhvr additive="base">
                                        <p:cTn id="65" dur="500"/>
                                        <p:tgtEl>
                                          <p:spTgt spid="6148"/>
                                        </p:tgtEl>
                                        <p:attrNameLst>
                                          <p:attrName>ppt_y</p:attrName>
                                        </p:attrNameLst>
                                      </p:cBhvr>
                                      <p:tavLst>
                                        <p:tav tm="0">
                                          <p:val>
                                            <p:strVal val="ppt_y"/>
                                          </p:val>
                                        </p:tav>
                                        <p:tav tm="100000">
                                          <p:val>
                                            <p:strVal val="1+ppt_h/2"/>
                                          </p:val>
                                        </p:tav>
                                      </p:tavLst>
                                    </p:anim>
                                    <p:set>
                                      <p:cBhvr>
                                        <p:cTn id="66" dur="1" fill="hold">
                                          <p:stCondLst>
                                            <p:cond delay="499"/>
                                          </p:stCondLst>
                                        </p:cTn>
                                        <p:tgtEl>
                                          <p:spTgt spid="6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12" grpId="0" animBg="1"/>
      <p:bldP spid="12" grpId="1" animBg="1"/>
      <p:bldP spid="3" grpId="0" animBg="1"/>
      <p:bldP spid="3" grpId="1"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e 24"/>
          <p:cNvSpPr/>
          <p:nvPr/>
        </p:nvSpPr>
        <p:spPr>
          <a:xfrm>
            <a:off x="6012160" y="1844824"/>
            <a:ext cx="2195736" cy="1298377"/>
          </a:xfrm>
          <a:prstGeom prst="ellipse">
            <a:avLst/>
          </a:prstGeom>
          <a:solidFill>
            <a:srgbClr val="0A6F05"/>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it-IT" b="1" dirty="0" smtClean="0">
                <a:effectLst>
                  <a:outerShdw blurRad="38100" dist="38100" dir="2700000" algn="tl">
                    <a:srgbClr val="000000"/>
                  </a:outerShdw>
                </a:effectLst>
                <a:latin typeface="Constantia" pitchFamily="18" charset="0"/>
              </a:rPr>
              <a:t>perfezionata notifica per </a:t>
            </a:r>
            <a:r>
              <a:rPr lang="it-IT" b="1" dirty="0" err="1" smtClean="0">
                <a:effectLst>
                  <a:outerShdw blurRad="38100" dist="38100" dir="2700000" algn="tl">
                    <a:srgbClr val="000000"/>
                  </a:outerShdw>
                </a:effectLst>
                <a:latin typeface="Constantia" pitchFamily="18" charset="0"/>
              </a:rPr>
              <a:t>destinatrio</a:t>
            </a:r>
            <a:endParaRPr lang="it-IT" b="1" dirty="0" smtClean="0">
              <a:effectLst>
                <a:outerShdw blurRad="38100" dist="38100" dir="2700000" algn="tl">
                  <a:srgbClr val="000000"/>
                </a:outerShdw>
              </a:effectLst>
              <a:latin typeface="Constantia" pitchFamily="18" charset="0"/>
            </a:endParaRPr>
          </a:p>
        </p:txBody>
      </p:sp>
      <p:sp>
        <p:nvSpPr>
          <p:cNvPr id="24" name="Ovale 23"/>
          <p:cNvSpPr/>
          <p:nvPr/>
        </p:nvSpPr>
        <p:spPr>
          <a:xfrm>
            <a:off x="1115616" y="1844824"/>
            <a:ext cx="2195736" cy="1298377"/>
          </a:xfrm>
          <a:prstGeom prst="ellipse">
            <a:avLst/>
          </a:prstGeom>
          <a:solidFill>
            <a:srgbClr val="0A6F05"/>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it-IT" b="1" dirty="0" smtClean="0">
                <a:effectLst>
                  <a:outerShdw blurRad="38100" dist="38100" dir="2700000" algn="tl">
                    <a:srgbClr val="000000"/>
                  </a:outerShdw>
                </a:effectLst>
                <a:latin typeface="Constantia" pitchFamily="18" charset="0"/>
              </a:rPr>
              <a:t>perfezionata notifica per mittente</a:t>
            </a:r>
            <a:endParaRPr lang="it-IT" b="1" dirty="0">
              <a:effectLst>
                <a:outerShdw blurRad="38100" dist="38100" dir="2700000" algn="tl">
                  <a:srgbClr val="000000"/>
                </a:outerShdw>
              </a:effectLst>
              <a:latin typeface="Constantia" pitchFamily="18" charset="0"/>
            </a:endParaRPr>
          </a:p>
        </p:txBody>
      </p:sp>
      <p:pic>
        <p:nvPicPr>
          <p:cNvPr id="55297" name="Picture 15" descr="I:\Dropbox\conferenze\immagini\bilancia.png"/>
          <p:cNvPicPr>
            <a:picLocks noChangeAspect="1" noChangeArrowheads="1"/>
          </p:cNvPicPr>
          <p:nvPr/>
        </p:nvPicPr>
        <p:blipFill>
          <a:blip r:embed="rId3" cstate="print"/>
          <a:srcRect/>
          <a:stretch>
            <a:fillRect/>
          </a:stretch>
        </p:blipFill>
        <p:spPr bwMode="auto">
          <a:xfrm>
            <a:off x="242888" y="2924175"/>
            <a:ext cx="1512887" cy="1512888"/>
          </a:xfrm>
          <a:prstGeom prst="rect">
            <a:avLst/>
          </a:prstGeom>
          <a:noFill/>
          <a:ln w="9525">
            <a:noFill/>
            <a:miter lim="800000"/>
            <a:headEnd/>
            <a:tailEnd/>
          </a:ln>
        </p:spPr>
      </p:pic>
      <p:pic>
        <p:nvPicPr>
          <p:cNvPr id="37" name="Picture 3" descr="I:\Dropbox\conferenze\immagini\mail.png"/>
          <p:cNvPicPr>
            <a:picLocks noChangeAspect="1" noChangeArrowheads="1"/>
          </p:cNvPicPr>
          <p:nvPr/>
        </p:nvPicPr>
        <p:blipFill>
          <a:blip r:embed="rId4" cstate="print"/>
          <a:srcRect/>
          <a:stretch>
            <a:fillRect/>
          </a:stretch>
        </p:blipFill>
        <p:spPr bwMode="auto">
          <a:xfrm>
            <a:off x="2395538" y="3970338"/>
            <a:ext cx="1470025" cy="1470025"/>
          </a:xfrm>
          <a:prstGeom prst="rect">
            <a:avLst/>
          </a:prstGeom>
          <a:noFill/>
          <a:ln w="9525">
            <a:noFill/>
            <a:miter lim="800000"/>
            <a:headEnd/>
            <a:tailEnd/>
          </a:ln>
        </p:spPr>
      </p:pic>
      <p:pic>
        <p:nvPicPr>
          <p:cNvPr id="2061" name="Picture 13" descr="I:\Dropbox\conferenze\immagini\mail_consegna.png"/>
          <p:cNvPicPr>
            <a:picLocks noChangeAspect="1" noChangeArrowheads="1"/>
          </p:cNvPicPr>
          <p:nvPr/>
        </p:nvPicPr>
        <p:blipFill>
          <a:blip r:embed="rId5" cstate="print"/>
          <a:srcRect/>
          <a:stretch>
            <a:fillRect/>
          </a:stretch>
        </p:blipFill>
        <p:spPr bwMode="auto">
          <a:xfrm>
            <a:off x="5492750" y="4176713"/>
            <a:ext cx="1095375" cy="1096962"/>
          </a:xfrm>
          <a:prstGeom prst="rect">
            <a:avLst/>
          </a:prstGeom>
          <a:noFill/>
          <a:ln w="9525">
            <a:noFill/>
            <a:miter lim="800000"/>
            <a:headEnd/>
            <a:tailEnd/>
          </a:ln>
        </p:spPr>
      </p:pic>
      <p:pic>
        <p:nvPicPr>
          <p:cNvPr id="2060" name="Picture 12" descr="I:\Dropbox\conferenze\immagini\mail_accettazione.png"/>
          <p:cNvPicPr>
            <a:picLocks noChangeAspect="1" noChangeArrowheads="1"/>
          </p:cNvPicPr>
          <p:nvPr/>
        </p:nvPicPr>
        <p:blipFill>
          <a:blip r:embed="rId6" cstate="print"/>
          <a:srcRect/>
          <a:stretch>
            <a:fillRect/>
          </a:stretch>
        </p:blipFill>
        <p:spPr bwMode="auto">
          <a:xfrm>
            <a:off x="2581275" y="4156075"/>
            <a:ext cx="1098550" cy="1098550"/>
          </a:xfrm>
          <a:prstGeom prst="rect">
            <a:avLst/>
          </a:prstGeom>
          <a:noFill/>
          <a:ln w="9525">
            <a:noFill/>
            <a:miter lim="800000"/>
            <a:headEnd/>
            <a:tailEnd/>
          </a:ln>
        </p:spPr>
      </p:pic>
      <p:pic>
        <p:nvPicPr>
          <p:cNvPr id="2065" name="Picture 17" descr="I:\Dropbox\conferenze\immagini\donna.png"/>
          <p:cNvPicPr>
            <a:picLocks noChangeAspect="1" noChangeArrowheads="1"/>
          </p:cNvPicPr>
          <p:nvPr/>
        </p:nvPicPr>
        <p:blipFill>
          <a:blip r:embed="rId7" cstate="print"/>
          <a:srcRect/>
          <a:stretch>
            <a:fillRect/>
          </a:stretch>
        </p:blipFill>
        <p:spPr bwMode="auto">
          <a:xfrm>
            <a:off x="7451725" y="2039938"/>
            <a:ext cx="1436688" cy="1435100"/>
          </a:xfrm>
          <a:prstGeom prst="rect">
            <a:avLst/>
          </a:prstGeom>
          <a:noFill/>
          <a:ln w="9525">
            <a:noFill/>
            <a:miter lim="800000"/>
            <a:headEnd/>
            <a:tailEnd/>
          </a:ln>
        </p:spPr>
      </p:pic>
      <p:pic>
        <p:nvPicPr>
          <p:cNvPr id="38" name="Picture 3" descr="I:\Dropbox\conferenze\immagini\mail.png"/>
          <p:cNvPicPr>
            <a:picLocks noChangeAspect="1" noChangeArrowheads="1"/>
          </p:cNvPicPr>
          <p:nvPr/>
        </p:nvPicPr>
        <p:blipFill>
          <a:blip r:embed="rId4" cstate="print"/>
          <a:srcRect/>
          <a:stretch>
            <a:fillRect/>
          </a:stretch>
        </p:blipFill>
        <p:spPr bwMode="auto">
          <a:xfrm>
            <a:off x="5305425" y="3970338"/>
            <a:ext cx="1470025" cy="1470025"/>
          </a:xfrm>
          <a:prstGeom prst="rect">
            <a:avLst/>
          </a:prstGeom>
          <a:noFill/>
          <a:ln w="9525">
            <a:noFill/>
            <a:miter lim="800000"/>
            <a:headEnd/>
            <a:tailEnd/>
          </a:ln>
        </p:spPr>
      </p:pic>
      <p:sp>
        <p:nvSpPr>
          <p:cNvPr id="20" name="Titolo 1"/>
          <p:cNvSpPr txBox="1">
            <a:spLocks/>
          </p:cNvSpPr>
          <p:nvPr/>
        </p:nvSpPr>
        <p:spPr>
          <a:xfrm>
            <a:off x="0" y="0"/>
            <a:ext cx="9144000" cy="548679"/>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ctr" defTabSz="914400" eaLnBrk="1" fontAlgn="auto" latinLnBrk="0" hangingPunct="1">
              <a:spcAft>
                <a:spcPts val="0"/>
              </a:spcAft>
              <a:buNone/>
              <a:defRPr sz="2800" b="1">
                <a:effectLst>
                  <a:outerShdw blurRad="38100" dist="38100" dir="2700000" algn="tl">
                    <a:srgbClr val="000000">
                      <a:alpha val="43137"/>
                    </a:srgbClr>
                  </a:outerShdw>
                </a:effectLst>
                <a:latin typeface="Constantia" panose="02030602050306030303" pitchFamily="18" charset="0"/>
                <a:cs typeface="Courier New" pitchFamily="49"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it-IT" dirty="0"/>
              <a:t>flusso PEC</a:t>
            </a:r>
          </a:p>
        </p:txBody>
      </p:sp>
      <p:pic>
        <p:nvPicPr>
          <p:cNvPr id="55304" name="Picture 6" descr="I:\Dropbox\conferenze\immagini\avvocato.png"/>
          <p:cNvPicPr>
            <a:picLocks noChangeAspect="1" noChangeArrowheads="1"/>
          </p:cNvPicPr>
          <p:nvPr/>
        </p:nvPicPr>
        <p:blipFill>
          <a:blip r:embed="rId8" cstate="print"/>
          <a:srcRect/>
          <a:stretch>
            <a:fillRect/>
          </a:stretch>
        </p:blipFill>
        <p:spPr bwMode="auto">
          <a:xfrm>
            <a:off x="350838" y="1987550"/>
            <a:ext cx="1460500" cy="1460500"/>
          </a:xfrm>
          <a:prstGeom prst="rect">
            <a:avLst/>
          </a:prstGeom>
          <a:noFill/>
          <a:ln w="9525">
            <a:noFill/>
            <a:miter lim="800000"/>
            <a:headEnd/>
            <a:tailEnd/>
          </a:ln>
        </p:spPr>
      </p:pic>
      <p:pic>
        <p:nvPicPr>
          <p:cNvPr id="55305" name="Picture 5" descr="I:\Dropbox\conferenze\immagini\server-png.png"/>
          <p:cNvPicPr>
            <a:picLocks noChangeAspect="1" noChangeArrowheads="1"/>
          </p:cNvPicPr>
          <p:nvPr/>
        </p:nvPicPr>
        <p:blipFill>
          <a:blip r:embed="rId9" cstate="print"/>
          <a:srcRect/>
          <a:stretch>
            <a:fillRect/>
          </a:stretch>
        </p:blipFill>
        <p:spPr bwMode="auto">
          <a:xfrm>
            <a:off x="5194300" y="3841750"/>
            <a:ext cx="1406525" cy="1406525"/>
          </a:xfrm>
          <a:prstGeom prst="rect">
            <a:avLst/>
          </a:prstGeom>
          <a:noFill/>
          <a:ln w="9525">
            <a:noFill/>
            <a:miter lim="800000"/>
            <a:headEnd/>
            <a:tailEnd/>
          </a:ln>
        </p:spPr>
      </p:pic>
      <p:pic>
        <p:nvPicPr>
          <p:cNvPr id="55306" name="Picture 5" descr="I:\Dropbox\conferenze\immagini\server-png.png"/>
          <p:cNvPicPr>
            <a:picLocks noChangeAspect="1" noChangeArrowheads="1"/>
          </p:cNvPicPr>
          <p:nvPr/>
        </p:nvPicPr>
        <p:blipFill>
          <a:blip r:embed="rId9" cstate="print"/>
          <a:srcRect/>
          <a:stretch>
            <a:fillRect/>
          </a:stretch>
        </p:blipFill>
        <p:spPr bwMode="auto">
          <a:xfrm>
            <a:off x="5492750" y="4176713"/>
            <a:ext cx="1404938" cy="1406525"/>
          </a:xfrm>
          <a:prstGeom prst="rect">
            <a:avLst/>
          </a:prstGeom>
          <a:noFill/>
          <a:ln w="9525">
            <a:noFill/>
            <a:miter lim="800000"/>
            <a:headEnd/>
            <a:tailEnd/>
          </a:ln>
        </p:spPr>
      </p:pic>
      <p:pic>
        <p:nvPicPr>
          <p:cNvPr id="2051" name="Picture 3" descr="I:\Dropbox\conferenze\immagini\mail.png"/>
          <p:cNvPicPr>
            <a:picLocks noChangeAspect="1" noChangeArrowheads="1"/>
          </p:cNvPicPr>
          <p:nvPr/>
        </p:nvPicPr>
        <p:blipFill>
          <a:blip r:embed="rId4" cstate="print"/>
          <a:srcRect/>
          <a:stretch>
            <a:fillRect/>
          </a:stretch>
        </p:blipFill>
        <p:spPr bwMode="auto">
          <a:xfrm>
            <a:off x="1924050" y="-314325"/>
            <a:ext cx="1468438" cy="1470025"/>
          </a:xfrm>
          <a:prstGeom prst="rect">
            <a:avLst/>
          </a:prstGeom>
          <a:noFill/>
          <a:ln w="9525">
            <a:noFill/>
            <a:miter lim="800000"/>
            <a:headEnd/>
            <a:tailEnd/>
          </a:ln>
        </p:spPr>
      </p:pic>
      <p:pic>
        <p:nvPicPr>
          <p:cNvPr id="55308" name="Picture 5" descr="I:\Dropbox\conferenze\immagini\server-png.png"/>
          <p:cNvPicPr>
            <a:picLocks noChangeAspect="1" noChangeArrowheads="1"/>
          </p:cNvPicPr>
          <p:nvPr/>
        </p:nvPicPr>
        <p:blipFill>
          <a:blip r:embed="rId9" cstate="print"/>
          <a:srcRect/>
          <a:stretch>
            <a:fillRect/>
          </a:stretch>
        </p:blipFill>
        <p:spPr bwMode="auto">
          <a:xfrm>
            <a:off x="2282825" y="3841750"/>
            <a:ext cx="1406525" cy="1406525"/>
          </a:xfrm>
          <a:prstGeom prst="rect">
            <a:avLst/>
          </a:prstGeom>
          <a:noFill/>
          <a:ln w="9525">
            <a:noFill/>
            <a:miter lim="800000"/>
            <a:headEnd/>
            <a:tailEnd/>
          </a:ln>
        </p:spPr>
      </p:pic>
      <p:pic>
        <p:nvPicPr>
          <p:cNvPr id="55309" name="Picture 5" descr="I:\Dropbox\conferenze\immagini\server-png.png"/>
          <p:cNvPicPr>
            <a:picLocks noChangeAspect="1" noChangeArrowheads="1"/>
          </p:cNvPicPr>
          <p:nvPr/>
        </p:nvPicPr>
        <p:blipFill>
          <a:blip r:embed="rId9" cstate="print"/>
          <a:srcRect/>
          <a:stretch>
            <a:fillRect/>
          </a:stretch>
        </p:blipFill>
        <p:spPr bwMode="auto">
          <a:xfrm>
            <a:off x="2581275" y="4176713"/>
            <a:ext cx="1406525" cy="1406525"/>
          </a:xfrm>
          <a:prstGeom prst="rect">
            <a:avLst/>
          </a:prstGeom>
          <a:noFill/>
          <a:ln w="9525">
            <a:noFill/>
            <a:miter lim="800000"/>
            <a:headEnd/>
            <a:tailEnd/>
          </a:ln>
        </p:spPr>
      </p:pic>
      <p:sp>
        <p:nvSpPr>
          <p:cNvPr id="19" name="Rettangolo 18"/>
          <p:cNvSpPr/>
          <p:nvPr/>
        </p:nvSpPr>
        <p:spPr>
          <a:xfrm>
            <a:off x="2101850" y="5519738"/>
            <a:ext cx="1717675" cy="646112"/>
          </a:xfrm>
          <a:prstGeom prst="rect">
            <a:avLst/>
          </a:prstGeom>
          <a:ln>
            <a:noFill/>
          </a:ln>
        </p:spPr>
        <p:txBody>
          <a:bodyPr>
            <a:spAutoFit/>
          </a:bodyPr>
          <a:lstStyle/>
          <a:p>
            <a:pPr algn="ctr" fontAlgn="auto">
              <a:spcBef>
                <a:spcPts val="0"/>
              </a:spcBef>
              <a:spcAft>
                <a:spcPts val="0"/>
              </a:spcAft>
              <a:defRPr/>
            </a:pPr>
            <a:r>
              <a:rPr lang="it-IT" b="1" dirty="0">
                <a:effectLst>
                  <a:outerShdw blurRad="38100" dist="38100" dir="2700000" algn="tl">
                    <a:srgbClr val="000000"/>
                  </a:outerShdw>
                </a:effectLst>
                <a:latin typeface="Constantia" pitchFamily="18" charset="0"/>
                <a:cs typeface="+mn-cs"/>
              </a:rPr>
              <a:t>gestore PEC</a:t>
            </a:r>
          </a:p>
          <a:p>
            <a:pPr algn="ctr" fontAlgn="auto">
              <a:spcBef>
                <a:spcPts val="0"/>
              </a:spcBef>
              <a:spcAft>
                <a:spcPts val="0"/>
              </a:spcAft>
              <a:defRPr/>
            </a:pPr>
            <a:r>
              <a:rPr lang="it-IT" b="1" dirty="0">
                <a:effectLst>
                  <a:outerShdw blurRad="38100" dist="38100" dir="2700000" algn="tl">
                    <a:srgbClr val="000000"/>
                  </a:outerShdw>
                </a:effectLst>
                <a:latin typeface="Constantia" pitchFamily="18" charset="0"/>
                <a:cs typeface="+mn-cs"/>
              </a:rPr>
              <a:t>mittente</a:t>
            </a:r>
          </a:p>
        </p:txBody>
      </p:sp>
      <p:sp>
        <p:nvSpPr>
          <p:cNvPr id="21" name="Rettangolo 20"/>
          <p:cNvSpPr/>
          <p:nvPr/>
        </p:nvSpPr>
        <p:spPr>
          <a:xfrm>
            <a:off x="5140325" y="5519738"/>
            <a:ext cx="1733550" cy="657225"/>
          </a:xfrm>
          <a:prstGeom prst="rect">
            <a:avLst/>
          </a:prstGeom>
        </p:spPr>
        <p:txBody>
          <a:bodyPr>
            <a:spAutoFit/>
          </a:bodyPr>
          <a:lstStyle/>
          <a:p>
            <a:pPr algn="ctr" fontAlgn="auto">
              <a:spcBef>
                <a:spcPts val="0"/>
              </a:spcBef>
              <a:spcAft>
                <a:spcPts val="0"/>
              </a:spcAft>
              <a:defRPr/>
            </a:pPr>
            <a:r>
              <a:rPr lang="it-IT" b="1" dirty="0">
                <a:effectLst>
                  <a:outerShdw blurRad="38100" dist="38100" dir="2700000" algn="tl">
                    <a:srgbClr val="000000"/>
                  </a:outerShdw>
                </a:effectLst>
                <a:latin typeface="Constantia" pitchFamily="18" charset="0"/>
                <a:cs typeface="+mn-cs"/>
              </a:rPr>
              <a:t>gestore PEC</a:t>
            </a:r>
          </a:p>
          <a:p>
            <a:pPr algn="ctr" fontAlgn="auto">
              <a:spcBef>
                <a:spcPts val="0"/>
              </a:spcBef>
              <a:spcAft>
                <a:spcPts val="0"/>
              </a:spcAft>
              <a:defRPr/>
            </a:pPr>
            <a:r>
              <a:rPr lang="it-IT" b="1" dirty="0">
                <a:effectLst>
                  <a:outerShdw blurRad="38100" dist="38100" dir="2700000" algn="tl">
                    <a:srgbClr val="000000"/>
                  </a:outerShdw>
                </a:effectLst>
                <a:latin typeface="Constantia" pitchFamily="18" charset="0"/>
                <a:cs typeface="+mn-cs"/>
              </a:rPr>
              <a:t>destinatario</a:t>
            </a:r>
          </a:p>
        </p:txBody>
      </p:sp>
      <p:sp>
        <p:nvSpPr>
          <p:cNvPr id="22" name="Rettangolo 21"/>
          <p:cNvSpPr/>
          <p:nvPr/>
        </p:nvSpPr>
        <p:spPr>
          <a:xfrm>
            <a:off x="0" y="6488668"/>
            <a:ext cx="9144000" cy="430887"/>
          </a:xfrm>
          <a:prstGeom prst="rect">
            <a:avLst/>
          </a:prstGeom>
          <a:solidFill>
            <a:srgbClr val="0A6F05"/>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it-IT" sz="2200" b="1" dirty="0">
                <a:effectLst>
                  <a:outerShdw blurRad="38100" dist="38100" dir="2700000" algn="tl">
                    <a:srgbClr val="000000"/>
                  </a:outerShdw>
                </a:effectLst>
                <a:latin typeface="Constantia" pitchFamily="18" charset="0"/>
                <a:cs typeface="+mn-cs"/>
              </a:rPr>
              <a:t>buon fine notifica solo in caso di ricezione di entrambe le ricevute </a:t>
            </a:r>
            <a:r>
              <a:rPr lang="it-IT" sz="2200" dirty="0">
                <a:latin typeface="Constantia" pitchFamily="18" charset="0"/>
                <a:cs typeface="+mn-cs"/>
              </a:rPr>
              <a:t> </a:t>
            </a:r>
          </a:p>
        </p:txBody>
      </p:sp>
      <p:sp>
        <p:nvSpPr>
          <p:cNvPr id="23" name="Titolo 1"/>
          <p:cNvSpPr txBox="1">
            <a:spLocks/>
          </p:cNvSpPr>
          <p:nvPr/>
        </p:nvSpPr>
        <p:spPr>
          <a:xfrm>
            <a:off x="3779912" y="1196752"/>
            <a:ext cx="1800200" cy="936104"/>
          </a:xfrm>
          <a:prstGeom prst="rect">
            <a:avLst/>
          </a:prstGeom>
        </p:spPr>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endParaRPr lang="it-IT" sz="2000" b="1" dirty="0">
              <a:solidFill>
                <a:schemeClr val="tx1"/>
              </a:solidFill>
              <a:effectLst>
                <a:outerShdw blurRad="38100" dist="38100" dir="2700000" algn="tl">
                  <a:srgbClr val="000000">
                    <a:alpha val="43137"/>
                  </a:srgbClr>
                </a:outerShdw>
              </a:effectLst>
              <a:latin typeface="Constantia" pitchFamily="18" charset="0"/>
            </a:endParaRPr>
          </a:p>
        </p:txBody>
      </p:sp>
      <p:sp>
        <p:nvSpPr>
          <p:cNvPr id="26" name="Ovale 25"/>
          <p:cNvSpPr/>
          <p:nvPr/>
        </p:nvSpPr>
        <p:spPr>
          <a:xfrm>
            <a:off x="3635896" y="2060848"/>
            <a:ext cx="1944216" cy="908864"/>
          </a:xfrm>
          <a:prstGeom prst="ellipse">
            <a:avLst/>
          </a:prstGeom>
          <a:solidFill>
            <a:srgbClr val="FF0000"/>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it-IT" b="1" dirty="0" smtClean="0">
                <a:effectLst>
                  <a:outerShdw blurRad="38100" dist="38100" dir="2700000" algn="tl">
                    <a:srgbClr val="000000"/>
                  </a:outerShdw>
                </a:effectLst>
                <a:latin typeface="Constantia" pitchFamily="18" charset="0"/>
              </a:rPr>
              <a:t>Art. 147 </a:t>
            </a:r>
            <a:r>
              <a:rPr lang="it-IT" b="1" dirty="0" err="1" smtClean="0">
                <a:effectLst>
                  <a:outerShdw blurRad="38100" dist="38100" dir="2700000" algn="tl">
                    <a:srgbClr val="000000"/>
                  </a:outerShdw>
                </a:effectLst>
                <a:latin typeface="Constantia" pitchFamily="18" charset="0"/>
              </a:rPr>
              <a:t>cpc</a:t>
            </a:r>
            <a:endParaRPr lang="it-IT" b="1" dirty="0" smtClean="0">
              <a:effectLst>
                <a:outerShdw blurRad="38100" dist="38100" dir="2700000" algn="tl">
                  <a:srgbClr val="000000"/>
                </a:outerShdw>
              </a:effectLst>
              <a:latin typeface="Constantia" pitchFamily="18" charset="0"/>
            </a:endParaRPr>
          </a:p>
          <a:p>
            <a:pPr algn="ctr" fontAlgn="auto">
              <a:spcBef>
                <a:spcPts val="0"/>
              </a:spcBef>
              <a:spcAft>
                <a:spcPts val="0"/>
              </a:spcAft>
              <a:defRPr/>
            </a:pPr>
            <a:r>
              <a:rPr lang="it-IT" b="1" dirty="0" smtClean="0">
                <a:effectLst>
                  <a:outerShdw blurRad="38100" dist="38100" dir="2700000" algn="tl">
                    <a:srgbClr val="000000"/>
                  </a:outerShdw>
                </a:effectLst>
                <a:latin typeface="Constantia" pitchFamily="18" charset="0"/>
              </a:rPr>
              <a:t>h. 7 </a:t>
            </a:r>
            <a:r>
              <a:rPr lang="it-IT" b="1" dirty="0" smtClean="0">
                <a:effectLst>
                  <a:outerShdw blurRad="38100" dist="38100" dir="2700000" algn="tl">
                    <a:srgbClr val="000000"/>
                  </a:outerShdw>
                </a:effectLst>
                <a:latin typeface="Constantia" pitchFamily="18" charset="0"/>
                <a:sym typeface="Wingdings" pitchFamily="2" charset="2"/>
              </a:rPr>
              <a:t></a:t>
            </a:r>
            <a:r>
              <a:rPr lang="it-IT" b="1" dirty="0">
                <a:effectLst>
                  <a:outerShdw blurRad="38100" dist="38100" dir="2700000" algn="tl">
                    <a:srgbClr val="000000"/>
                  </a:outerShdw>
                </a:effectLst>
                <a:latin typeface="Constantia" pitchFamily="18" charset="0"/>
                <a:sym typeface="Wingdings" pitchFamily="2" charset="2"/>
              </a:rPr>
              <a:t> </a:t>
            </a:r>
            <a:r>
              <a:rPr lang="it-IT" b="1" dirty="0" smtClean="0">
                <a:effectLst>
                  <a:outerShdw blurRad="38100" dist="38100" dir="2700000" algn="tl">
                    <a:srgbClr val="000000"/>
                  </a:outerShdw>
                </a:effectLst>
                <a:latin typeface="Constantia" pitchFamily="18" charset="0"/>
              </a:rPr>
              <a:t>21</a:t>
            </a:r>
            <a:endParaRPr lang="it-IT" b="1" dirty="0">
              <a:effectLst>
                <a:outerShdw blurRad="38100" dist="38100" dir="2700000" algn="tl">
                  <a:srgbClr val="000000"/>
                </a:outerShdw>
              </a:effectLst>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799 4.15356E-6 L 0.05191 0.62696 " pathEditMode="relative" rAng="0" ptsTypes="AA">
                                      <p:cBhvr>
                                        <p:cTn id="6" dur="2000" fill="hold"/>
                                        <p:tgtEl>
                                          <p:spTgt spid="2051"/>
                                        </p:tgtEl>
                                        <p:attrNameLst>
                                          <p:attrName>ppt_x</p:attrName>
                                          <p:attrName>ppt_y</p:attrName>
                                        </p:attrNameLst>
                                      </p:cBhvr>
                                      <p:rCtr x="2187" y="31337"/>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4.72222E-6 -1.61887E-6 L -0.23628 -0.01041 " pathEditMode="relative" rAng="0" ptsTypes="AA">
                                      <p:cBhvr>
                                        <p:cTn id="9" dur="2000" fill="hold"/>
                                        <p:tgtEl>
                                          <p:spTgt spid="2060"/>
                                        </p:tgtEl>
                                        <p:attrNameLst>
                                          <p:attrName>ppt_x</p:attrName>
                                          <p:attrName>ppt_y</p:attrName>
                                        </p:attrNameLst>
                                      </p:cBhvr>
                                      <p:rCtr x="-11823" y="-532"/>
                                    </p:animMotion>
                                  </p:childTnLst>
                                </p:cTn>
                              </p:par>
                            </p:childTnLst>
                          </p:cTn>
                        </p:par>
                        <p:par>
                          <p:cTn id="10" fill="hold">
                            <p:stCondLst>
                              <p:cond delay="40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0"/>
                                        <p:tgtEl>
                                          <p:spTgt spid="24"/>
                                        </p:tgtEl>
                                      </p:cBhvr>
                                    </p:animEffect>
                                  </p:childTnLst>
                                </p:cTn>
                              </p:par>
                            </p:childTnLst>
                          </p:cTn>
                        </p:par>
                        <p:par>
                          <p:cTn id="14" fill="hold">
                            <p:stCondLst>
                              <p:cond delay="60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0017 0.00277 L 0.30746 0.00555 " pathEditMode="relative" rAng="0" ptsTypes="AA">
                                      <p:cBhvr>
                                        <p:cTn id="21" dur="2000" fill="hold"/>
                                        <p:tgtEl>
                                          <p:spTgt spid="37"/>
                                        </p:tgtEl>
                                        <p:attrNameLst>
                                          <p:attrName>ppt_x</p:attrName>
                                          <p:attrName>ppt_y</p:attrName>
                                        </p:attrNameLst>
                                      </p:cBhvr>
                                      <p:rCtr x="15365" y="139"/>
                                    </p:animMotion>
                                  </p:childTnLst>
                                </p:cTn>
                              </p:par>
                            </p:childTnLst>
                          </p:cTn>
                        </p:par>
                        <p:par>
                          <p:cTn id="22" fill="hold">
                            <p:stCondLst>
                              <p:cond delay="2000"/>
                            </p:stCondLst>
                            <p:childTnLst>
                              <p:par>
                                <p:cTn id="23" presetID="42" presetClass="path" presetSubtype="0" accel="50000" decel="50000" fill="hold" nodeType="afterEffect">
                                  <p:stCondLst>
                                    <p:cond delay="0"/>
                                  </p:stCondLst>
                                  <p:childTnLst>
                                    <p:animMotion origin="layout" path="M -0.01076 0.00277 L -0.55729 0.10777 " pathEditMode="relative" rAng="0" ptsTypes="AA">
                                      <p:cBhvr>
                                        <p:cTn id="24" dur="2000" fill="hold"/>
                                        <p:tgtEl>
                                          <p:spTgt spid="2061"/>
                                        </p:tgtEl>
                                        <p:attrNameLst>
                                          <p:attrName>ppt_x</p:attrName>
                                          <p:attrName>ppt_y</p:attrName>
                                        </p:attrNameLst>
                                      </p:cBhvr>
                                      <p:rCtr x="-27326" y="5250"/>
                                    </p:animMotion>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3.61111E-6 7.40741E-7 L 0.20451 -0.13935 " pathEditMode="relative" rAng="0" ptsTypes="AA">
                                      <p:cBhvr>
                                        <p:cTn id="37" dur="2000" fill="hold"/>
                                        <p:tgtEl>
                                          <p:spTgt spid="38"/>
                                        </p:tgtEl>
                                        <p:attrNameLst>
                                          <p:attrName>ppt_x</p:attrName>
                                          <p:attrName>ppt_y</p:attrName>
                                        </p:attrNameLst>
                                      </p:cBhvr>
                                      <p:rCtr x="10226" y="-6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2"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C:\Users\Fabrizio1\Dropbox\conferenze\immagini\cartella.png"/>
          <p:cNvPicPr>
            <a:picLocks noChangeAspect="1" noChangeArrowheads="1"/>
          </p:cNvPicPr>
          <p:nvPr/>
        </p:nvPicPr>
        <p:blipFill>
          <a:blip r:embed="rId3" cstate="print"/>
          <a:srcRect/>
          <a:stretch>
            <a:fillRect/>
          </a:stretch>
        </p:blipFill>
        <p:spPr bwMode="auto">
          <a:xfrm>
            <a:off x="3125788" y="3416324"/>
            <a:ext cx="2820987" cy="2820988"/>
          </a:xfrm>
          <a:prstGeom prst="rect">
            <a:avLst/>
          </a:prstGeom>
          <a:noFill/>
          <a:ln w="9525">
            <a:noFill/>
            <a:miter lim="800000"/>
            <a:headEnd/>
            <a:tailEnd/>
          </a:ln>
        </p:spPr>
      </p:pic>
      <p:pic>
        <p:nvPicPr>
          <p:cNvPr id="61442" name="Picture 3" descr="C:\Users\Fabrizio1\Dropbox\conferenze\immagini\pdf_relata_firmato.png"/>
          <p:cNvPicPr>
            <a:picLocks noChangeAspect="1" noChangeArrowheads="1"/>
          </p:cNvPicPr>
          <p:nvPr/>
        </p:nvPicPr>
        <p:blipFill>
          <a:blip r:embed="rId4" cstate="print"/>
          <a:srcRect/>
          <a:stretch>
            <a:fillRect/>
          </a:stretch>
        </p:blipFill>
        <p:spPr bwMode="auto">
          <a:xfrm>
            <a:off x="2987675" y="4495824"/>
            <a:ext cx="1079500" cy="1079500"/>
          </a:xfrm>
          <a:prstGeom prst="rect">
            <a:avLst/>
          </a:prstGeom>
          <a:noFill/>
          <a:ln w="9525">
            <a:noFill/>
            <a:miter lim="800000"/>
            <a:headEnd/>
            <a:tailEnd/>
          </a:ln>
        </p:spPr>
      </p:pic>
      <p:sp>
        <p:nvSpPr>
          <p:cNvPr id="11" name="Titolo 1"/>
          <p:cNvSpPr txBox="1">
            <a:spLocks/>
          </p:cNvSpPr>
          <p:nvPr/>
        </p:nvSpPr>
        <p:spPr>
          <a:xfrm>
            <a:off x="0" y="0"/>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ctr" defTabSz="914400" eaLnBrk="1" fontAlgn="auto" latinLnBrk="0" hangingPunct="1">
              <a:spcAft>
                <a:spcPts val="0"/>
              </a:spcAft>
              <a:buNone/>
              <a:defRPr sz="2800" b="1">
                <a:effectLst>
                  <a:outerShdw blurRad="38100" dist="38100" dir="2700000" algn="tl">
                    <a:srgbClr val="000000">
                      <a:alpha val="43137"/>
                    </a:srgbClr>
                  </a:outerShdw>
                </a:effectLst>
                <a:latin typeface="Constantia" panose="02030602050306030303" pitchFamily="18" charset="0"/>
                <a:cs typeface="Courier New" pitchFamily="49"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it-IT" dirty="0"/>
              <a:t>prova di avvenuta </a:t>
            </a:r>
            <a:r>
              <a:rPr lang="it-IT" dirty="0" smtClean="0"/>
              <a:t>notifica</a:t>
            </a:r>
            <a:endParaRPr lang="it-IT" dirty="0"/>
          </a:p>
        </p:txBody>
      </p:sp>
      <p:pic>
        <p:nvPicPr>
          <p:cNvPr id="61444" name="Picture 4" descr="C:\Users\Fabrizio1\Dropbox\conferenze\immagini\pdf_atto_firmato.png"/>
          <p:cNvPicPr>
            <a:picLocks noChangeAspect="1" noChangeArrowheads="1"/>
          </p:cNvPicPr>
          <p:nvPr/>
        </p:nvPicPr>
        <p:blipFill>
          <a:blip r:embed="rId5" cstate="print"/>
          <a:srcRect/>
          <a:stretch>
            <a:fillRect/>
          </a:stretch>
        </p:blipFill>
        <p:spPr bwMode="auto">
          <a:xfrm>
            <a:off x="3563938" y="4659337"/>
            <a:ext cx="1079500" cy="1079500"/>
          </a:xfrm>
          <a:prstGeom prst="rect">
            <a:avLst/>
          </a:prstGeom>
          <a:noFill/>
          <a:ln w="9525">
            <a:noFill/>
            <a:miter lim="800000"/>
            <a:headEnd/>
            <a:tailEnd/>
          </a:ln>
        </p:spPr>
      </p:pic>
      <p:pic>
        <p:nvPicPr>
          <p:cNvPr id="61445" name="Picture 5" descr="C:\Users\Fabrizio1\Dropbox\conferenze\immagini\pdf_procura_firmato.png"/>
          <p:cNvPicPr>
            <a:picLocks noChangeAspect="1" noChangeArrowheads="1"/>
          </p:cNvPicPr>
          <p:nvPr/>
        </p:nvPicPr>
        <p:blipFill>
          <a:blip r:embed="rId6" cstate="print"/>
          <a:srcRect/>
          <a:stretch>
            <a:fillRect/>
          </a:stretch>
        </p:blipFill>
        <p:spPr bwMode="auto">
          <a:xfrm>
            <a:off x="4219575" y="4470424"/>
            <a:ext cx="1073150" cy="1073150"/>
          </a:xfrm>
          <a:prstGeom prst="rect">
            <a:avLst/>
          </a:prstGeom>
          <a:noFill/>
          <a:ln w="9525">
            <a:noFill/>
            <a:miter lim="800000"/>
            <a:headEnd/>
            <a:tailEnd/>
          </a:ln>
        </p:spPr>
      </p:pic>
      <p:pic>
        <p:nvPicPr>
          <p:cNvPr id="4102" name="Picture 6" descr="C:\Users\Fabrizio1\Dropbox\conferenze\immagini\mail.png"/>
          <p:cNvPicPr>
            <a:picLocks noChangeAspect="1" noChangeArrowheads="1"/>
          </p:cNvPicPr>
          <p:nvPr/>
        </p:nvPicPr>
        <p:blipFill>
          <a:blip r:embed="rId7" cstate="print"/>
          <a:srcRect/>
          <a:stretch>
            <a:fillRect/>
          </a:stretch>
        </p:blipFill>
        <p:spPr bwMode="auto">
          <a:xfrm>
            <a:off x="1116013" y="1543074"/>
            <a:ext cx="1625600" cy="1625600"/>
          </a:xfrm>
          <a:prstGeom prst="rect">
            <a:avLst/>
          </a:prstGeom>
          <a:noFill/>
          <a:ln w="9525">
            <a:noFill/>
            <a:miter lim="800000"/>
            <a:headEnd/>
            <a:tailEnd/>
          </a:ln>
        </p:spPr>
      </p:pic>
      <p:pic>
        <p:nvPicPr>
          <p:cNvPr id="4103" name="Picture 7" descr="C:\Users\Fabrizio1\Dropbox\conferenze\immagini\mail_consegna.png"/>
          <p:cNvPicPr>
            <a:picLocks noChangeAspect="1" noChangeArrowheads="1"/>
          </p:cNvPicPr>
          <p:nvPr/>
        </p:nvPicPr>
        <p:blipFill>
          <a:blip r:embed="rId8" cstate="print"/>
          <a:srcRect/>
          <a:stretch>
            <a:fillRect/>
          </a:stretch>
        </p:blipFill>
        <p:spPr bwMode="auto">
          <a:xfrm>
            <a:off x="6300788" y="1835174"/>
            <a:ext cx="1311275" cy="1150938"/>
          </a:xfrm>
          <a:prstGeom prst="rect">
            <a:avLst/>
          </a:prstGeom>
          <a:noFill/>
          <a:ln w="9525">
            <a:noFill/>
            <a:miter lim="800000"/>
            <a:headEnd/>
            <a:tailEnd/>
          </a:ln>
        </p:spPr>
      </p:pic>
      <p:pic>
        <p:nvPicPr>
          <p:cNvPr id="4104" name="Picture 8" descr="C:\Users\Fabrizio1\Dropbox\conferenze\immagini\mail_accettazione.png"/>
          <p:cNvPicPr>
            <a:picLocks noChangeAspect="1" noChangeArrowheads="1"/>
          </p:cNvPicPr>
          <p:nvPr/>
        </p:nvPicPr>
        <p:blipFill>
          <a:blip r:embed="rId9" cstate="print"/>
          <a:srcRect/>
          <a:stretch>
            <a:fillRect/>
          </a:stretch>
        </p:blipFill>
        <p:spPr bwMode="auto">
          <a:xfrm>
            <a:off x="3808413" y="1762149"/>
            <a:ext cx="1311275" cy="1223963"/>
          </a:xfrm>
          <a:prstGeom prst="rect">
            <a:avLst/>
          </a:prstGeom>
          <a:noFill/>
          <a:ln w="9525">
            <a:noFill/>
            <a:miter lim="800000"/>
            <a:headEnd/>
            <a:tailEnd/>
          </a:ln>
        </p:spPr>
      </p:pic>
      <p:pic>
        <p:nvPicPr>
          <p:cNvPr id="61450" name="Immagine 1"/>
          <p:cNvPicPr>
            <a:picLocks noChangeAspect="1"/>
          </p:cNvPicPr>
          <p:nvPr/>
        </p:nvPicPr>
        <p:blipFill>
          <a:blip r:embed="rId10" cstate="print"/>
          <a:srcRect/>
          <a:stretch>
            <a:fillRect/>
          </a:stretch>
        </p:blipFill>
        <p:spPr bwMode="auto">
          <a:xfrm>
            <a:off x="4864100" y="4648224"/>
            <a:ext cx="1082675" cy="1082675"/>
          </a:xfrm>
          <a:prstGeom prst="rect">
            <a:avLst/>
          </a:prstGeom>
          <a:noFill/>
          <a:ln w="9525">
            <a:noFill/>
            <a:miter lim="800000"/>
            <a:headEnd/>
            <a:tailEnd/>
          </a:ln>
        </p:spPr>
      </p:pic>
      <p:sp>
        <p:nvSpPr>
          <p:cNvPr id="13" name="Rettangolo 12"/>
          <p:cNvSpPr/>
          <p:nvPr/>
        </p:nvSpPr>
        <p:spPr>
          <a:xfrm>
            <a:off x="0" y="6309320"/>
            <a:ext cx="9144000" cy="637619"/>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800" b="1" dirty="0">
                <a:effectLst>
                  <a:outerShdw blurRad="38100" dist="38100" dir="2700000" algn="tl">
                    <a:srgbClr val="000000">
                      <a:alpha val="43137"/>
                    </a:srgbClr>
                  </a:outerShdw>
                </a:effectLst>
                <a:latin typeface="Constantia" panose="02030602050306030303" pitchFamily="18" charset="0"/>
                <a:cs typeface="Courier New" pitchFamily="49" charset="0"/>
              </a:rPr>
              <a:t>ricevute solo quelle complete</a:t>
            </a:r>
          </a:p>
        </p:txBody>
      </p:sp>
      <p:sp>
        <p:nvSpPr>
          <p:cNvPr id="15" name="Esplosione 2 14"/>
          <p:cNvSpPr/>
          <p:nvPr/>
        </p:nvSpPr>
        <p:spPr>
          <a:xfrm>
            <a:off x="3063962" y="1529580"/>
            <a:ext cx="3384376" cy="2304256"/>
          </a:xfrm>
          <a:prstGeom prst="irregularSeal2">
            <a:avLst/>
          </a:prstGeom>
          <a:ln/>
        </p:spPr>
        <p:style>
          <a:lnRef idx="0">
            <a:schemeClr val="accent6"/>
          </a:lnRef>
          <a:fillRef idx="3">
            <a:schemeClr val="accent6"/>
          </a:fillRef>
          <a:effectRef idx="3">
            <a:schemeClr val="accent6"/>
          </a:effectRef>
          <a:fontRef idx="minor">
            <a:schemeClr val="lt1"/>
          </a:fontRef>
        </p:style>
        <p:txBody>
          <a:bodyPr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it-IT" sz="2400" b="1" dirty="0" smtClean="0">
                <a:solidFill>
                  <a:schemeClr val="tx1"/>
                </a:solidFill>
                <a:effectLst>
                  <a:outerShdw blurRad="38100" dist="38100" dir="2700000" algn="tl">
                    <a:srgbClr val="000000"/>
                  </a:outerShdw>
                </a:effectLst>
                <a:latin typeface="Constantia" pitchFamily="18" charset="0"/>
              </a:rPr>
              <a:t>formati </a:t>
            </a:r>
          </a:p>
          <a:p>
            <a:pPr algn="ctr" fontAlgn="auto">
              <a:spcBef>
                <a:spcPts val="0"/>
              </a:spcBef>
              <a:spcAft>
                <a:spcPts val="0"/>
              </a:spcAft>
              <a:defRPr/>
            </a:pPr>
            <a:r>
              <a:rPr lang="it-IT" sz="2400" b="1" dirty="0" smtClean="0">
                <a:solidFill>
                  <a:schemeClr val="tx1"/>
                </a:solidFill>
                <a:effectLst>
                  <a:outerShdw blurRad="38100" dist="38100" dir="2700000" algn="tl">
                    <a:srgbClr val="000000"/>
                  </a:outerShdw>
                </a:effectLst>
                <a:latin typeface="Constantia" pitchFamily="18" charset="0"/>
              </a:rPr>
              <a:t>.</a:t>
            </a:r>
            <a:r>
              <a:rPr lang="it-IT" sz="2400" b="1" dirty="0" err="1" smtClean="0">
                <a:solidFill>
                  <a:schemeClr val="tx1"/>
                </a:solidFill>
                <a:effectLst>
                  <a:outerShdw blurRad="38100" dist="38100" dir="2700000" algn="tl">
                    <a:srgbClr val="000000"/>
                  </a:outerShdw>
                </a:effectLst>
                <a:latin typeface="Constantia" pitchFamily="18" charset="0"/>
              </a:rPr>
              <a:t>eml</a:t>
            </a:r>
            <a:r>
              <a:rPr lang="it-IT" sz="2400" b="1" dirty="0" smtClean="0">
                <a:solidFill>
                  <a:schemeClr val="tx1"/>
                </a:solidFill>
                <a:effectLst>
                  <a:outerShdw blurRad="38100" dist="38100" dir="2700000" algn="tl">
                    <a:srgbClr val="000000"/>
                  </a:outerShdw>
                </a:effectLst>
                <a:latin typeface="Constantia" pitchFamily="18" charset="0"/>
              </a:rPr>
              <a:t> .msg </a:t>
            </a:r>
            <a:endParaRPr lang="it-IT" sz="2400" b="1" dirty="0">
              <a:solidFill>
                <a:schemeClr val="tx1"/>
              </a:solidFill>
              <a:effectLst>
                <a:outerShdw blurRad="38100" dist="38100" dir="2700000" algn="tl">
                  <a:srgbClr val="000000"/>
                </a:outerShdw>
              </a:effectLst>
              <a:latin typeface="Constantia" pitchFamily="18" charset="0"/>
            </a:endParaRPr>
          </a:p>
        </p:txBody>
      </p:sp>
      <p:sp>
        <p:nvSpPr>
          <p:cNvPr id="16" name="Simbolo &quot;divieto&quot; 15"/>
          <p:cNvSpPr/>
          <p:nvPr/>
        </p:nvSpPr>
        <p:spPr>
          <a:xfrm>
            <a:off x="2410753" y="747079"/>
            <a:ext cx="1584176" cy="1368152"/>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it-IT" sz="2800" b="1" dirty="0">
                <a:ln w="50800"/>
                <a:solidFill>
                  <a:schemeClr val="tx1"/>
                </a:solidFill>
                <a:latin typeface="Constantia" pitchFamily="18" charset="0"/>
              </a:rPr>
              <a:t>non .</a:t>
            </a:r>
            <a:r>
              <a:rPr lang="it-IT" sz="2800" b="1" dirty="0" err="1">
                <a:ln w="50800"/>
                <a:solidFill>
                  <a:schemeClr val="tx1"/>
                </a:solidFill>
                <a:latin typeface="Constantia" pitchFamily="18" charset="0"/>
              </a:rPr>
              <a:t>txt</a:t>
            </a:r>
            <a:endParaRPr lang="it-IT" sz="2800" b="1" dirty="0">
              <a:ln w="50800"/>
              <a:solidFill>
                <a:schemeClr val="tx1"/>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4653E-6 L 0.19462 0.25925 " pathEditMode="relative" rAng="0" ptsTypes="AA">
                                      <p:cBhvr>
                                        <p:cTn id="6" dur="2000" fill="hold"/>
                                        <p:tgtEl>
                                          <p:spTgt spid="4102"/>
                                        </p:tgtEl>
                                        <p:attrNameLst>
                                          <p:attrName>ppt_x</p:attrName>
                                          <p:attrName>ppt_y</p:attrName>
                                        </p:attrNameLst>
                                      </p:cBhvr>
                                      <p:rCtr x="9722" y="12951"/>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4.44444E-6 7.40741E-7 L -0.00399 0.22546 " pathEditMode="relative" rAng="0" ptsTypes="AA">
                                      <p:cBhvr>
                                        <p:cTn id="9" dur="2000" fill="hold"/>
                                        <p:tgtEl>
                                          <p:spTgt spid="4104"/>
                                        </p:tgtEl>
                                        <p:attrNameLst>
                                          <p:attrName>ppt_x</p:attrName>
                                          <p:attrName>ppt_y</p:attrName>
                                        </p:attrNameLst>
                                      </p:cBhvr>
                                      <p:rCtr x="-208" y="11273"/>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3.88889E-6 6.56799E-7 L -0.22135 0.25139 " pathEditMode="relative" rAng="0" ptsTypes="AA">
                                      <p:cBhvr>
                                        <p:cTn id="12" dur="2000" fill="hold"/>
                                        <p:tgtEl>
                                          <p:spTgt spid="4103"/>
                                        </p:tgtEl>
                                        <p:attrNameLst>
                                          <p:attrName>ppt_x</p:attrName>
                                          <p:attrName>ppt_y</p:attrName>
                                        </p:attrNameLst>
                                      </p:cBhvr>
                                      <p:rCtr x="-11076" y="12558"/>
                                    </p:animMotion>
                                  </p:childTnLst>
                                </p:cTn>
                              </p:par>
                            </p:childTnLst>
                          </p:cTn>
                        </p:par>
                        <p:par>
                          <p:cTn id="13" fill="hold">
                            <p:stCondLst>
                              <p:cond delay="6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6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txBox="1">
            <a:spLocks/>
          </p:cNvSpPr>
          <p:nvPr/>
        </p:nvSpPr>
        <p:spPr>
          <a:xfrm>
            <a:off x="684213" y="476250"/>
            <a:ext cx="7704137" cy="792163"/>
          </a:xfrm>
          <a:prstGeom prst="rect">
            <a:avLst/>
          </a:prstGeom>
        </p:spPr>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endParaRPr lang="it-IT" sz="2000" b="1" dirty="0">
              <a:solidFill>
                <a:schemeClr val="accent1">
                  <a:lumMod val="40000"/>
                  <a:lumOff val="60000"/>
                </a:schemeClr>
              </a:solidFill>
              <a:effectLst>
                <a:outerShdw blurRad="38100" dist="38100" dir="2700000" algn="tl">
                  <a:srgbClr val="000000">
                    <a:alpha val="43137"/>
                  </a:srgbClr>
                </a:outerShdw>
              </a:effectLst>
              <a:latin typeface="Courier New" pitchFamily="49" charset="0"/>
              <a:cs typeface="Courier New" pitchFamily="49" charset="0"/>
            </a:endParaRPr>
          </a:p>
        </p:txBody>
      </p:sp>
      <p:sp>
        <p:nvSpPr>
          <p:cNvPr id="5" name="Titolo 1"/>
          <p:cNvSpPr txBox="1">
            <a:spLocks/>
          </p:cNvSpPr>
          <p:nvPr/>
        </p:nvSpPr>
        <p:spPr>
          <a:xfrm>
            <a:off x="0" y="0"/>
            <a:ext cx="9144000" cy="50482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it-IT" sz="2400" b="1" dirty="0" smtClean="0">
                <a:solidFill>
                  <a:schemeClr val="lt1"/>
                </a:solidFill>
                <a:effectLst>
                  <a:outerShdw blurRad="38100" dist="38100" dir="2700000" algn="tl">
                    <a:srgbClr val="000000">
                      <a:alpha val="43137"/>
                    </a:srgbClr>
                  </a:outerShdw>
                </a:effectLst>
                <a:latin typeface="Constantia" panose="02030602050306030303" pitchFamily="18" charset="0"/>
                <a:ea typeface="+mn-ea"/>
                <a:cs typeface="Courier New" pitchFamily="49" charset="0"/>
              </a:rPr>
              <a:t>deposito prova di avvenuta notifica</a:t>
            </a:r>
          </a:p>
        </p:txBody>
      </p:sp>
      <p:pic>
        <p:nvPicPr>
          <p:cNvPr id="1029" name="Picture 5" descr="C:\Users\Fabrizio\Dropbox\OAUD_commissione_informatica\Commissione informatica UDINE\immagini\notifica.jpg"/>
          <p:cNvPicPr>
            <a:picLocks noChangeAspect="1" noChangeArrowheads="1"/>
          </p:cNvPicPr>
          <p:nvPr/>
        </p:nvPicPr>
        <p:blipFill>
          <a:blip r:embed="rId3" cstate="print"/>
          <a:srcRect/>
          <a:stretch>
            <a:fillRect/>
          </a:stretch>
        </p:blipFill>
        <p:spPr bwMode="auto">
          <a:xfrm>
            <a:off x="5292080" y="1556792"/>
            <a:ext cx="2828552" cy="2828552"/>
          </a:xfrm>
          <a:prstGeom prst="rect">
            <a:avLst/>
          </a:prstGeom>
          <a:noFill/>
        </p:spPr>
      </p:pic>
      <p:pic>
        <p:nvPicPr>
          <p:cNvPr id="1030" name="Picture 6" descr="C:\Users\Fabrizio\Dropbox\OAUD_commissione_informatica\Commissione informatica UDINE\immagini\avvocato.png"/>
          <p:cNvPicPr>
            <a:picLocks noChangeAspect="1" noChangeArrowheads="1"/>
          </p:cNvPicPr>
          <p:nvPr/>
        </p:nvPicPr>
        <p:blipFill>
          <a:blip r:embed="rId4" cstate="print"/>
          <a:srcRect/>
          <a:stretch>
            <a:fillRect/>
          </a:stretch>
        </p:blipFill>
        <p:spPr bwMode="auto">
          <a:xfrm>
            <a:off x="971600" y="1700808"/>
            <a:ext cx="2438400" cy="2438400"/>
          </a:xfrm>
          <a:prstGeom prst="rect">
            <a:avLst/>
          </a:prstGeom>
          <a:noFill/>
        </p:spPr>
      </p:pic>
      <p:sp>
        <p:nvSpPr>
          <p:cNvPr id="12" name="Rettangolo 11"/>
          <p:cNvSpPr/>
          <p:nvPr/>
        </p:nvSpPr>
        <p:spPr>
          <a:xfrm>
            <a:off x="899592" y="4077072"/>
            <a:ext cx="2411760" cy="461665"/>
          </a:xfrm>
          <a:prstGeom prst="rect">
            <a:avLst/>
          </a:prstGeom>
          <a:solidFill>
            <a:srgbClr val="0A6F05"/>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it-IT" sz="2400" b="1" dirty="0" smtClean="0">
                <a:solidFill>
                  <a:schemeClr val="lt1"/>
                </a:solidFill>
                <a:effectLst>
                  <a:outerShdw blurRad="38100" dist="38100" dir="2700000" algn="tl">
                    <a:srgbClr val="000000"/>
                  </a:outerShdw>
                </a:effectLst>
                <a:latin typeface="Constantia" pitchFamily="18" charset="0"/>
              </a:rPr>
              <a:t>telematica</a:t>
            </a:r>
            <a:endParaRPr lang="it-IT" sz="2400" b="1" dirty="0">
              <a:solidFill>
                <a:schemeClr val="lt1"/>
              </a:solidFill>
              <a:effectLst>
                <a:outerShdw blurRad="38100" dist="38100" dir="2700000" algn="tl">
                  <a:srgbClr val="000000"/>
                </a:outerShdw>
              </a:effectLst>
              <a:latin typeface="Constantia" pitchFamily="18" charset="0"/>
            </a:endParaRPr>
          </a:p>
        </p:txBody>
      </p:sp>
      <p:sp>
        <p:nvSpPr>
          <p:cNvPr id="13" name="Rettangolo 12"/>
          <p:cNvSpPr/>
          <p:nvPr/>
        </p:nvSpPr>
        <p:spPr>
          <a:xfrm>
            <a:off x="5508104" y="4077072"/>
            <a:ext cx="2411760" cy="461665"/>
          </a:xfrm>
          <a:prstGeom prst="rect">
            <a:avLst/>
          </a:prstGeom>
          <a:solidFill>
            <a:srgbClr val="0A6F05"/>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it-IT" sz="2400" b="1" dirty="0" smtClean="0">
                <a:solidFill>
                  <a:schemeClr val="lt1"/>
                </a:solidFill>
                <a:effectLst>
                  <a:outerShdw blurRad="38100" dist="38100" dir="2700000" algn="tl">
                    <a:srgbClr val="000000"/>
                  </a:outerShdw>
                </a:effectLst>
                <a:latin typeface="Constantia" pitchFamily="18" charset="0"/>
              </a:rPr>
              <a:t>cartacea</a:t>
            </a:r>
            <a:endParaRPr lang="it-IT" sz="2400" b="1" dirty="0">
              <a:solidFill>
                <a:schemeClr val="lt1"/>
              </a:solidFill>
              <a:effectLst>
                <a:outerShdw blurRad="38100" dist="38100" dir="2700000" algn="tl">
                  <a:srgbClr val="000000"/>
                </a:outerShdw>
              </a:effectLst>
              <a:latin typeface="Constantia" pitchFamily="18" charset="0"/>
            </a:endParaRPr>
          </a:p>
        </p:txBody>
      </p:sp>
      <p:sp>
        <p:nvSpPr>
          <p:cNvPr id="14" name="Rettangolo 13"/>
          <p:cNvSpPr/>
          <p:nvPr/>
        </p:nvSpPr>
        <p:spPr>
          <a:xfrm>
            <a:off x="287107" y="4869160"/>
            <a:ext cx="3780837" cy="1631216"/>
          </a:xfrm>
          <a:prstGeom prst="rect">
            <a:avLst/>
          </a:prstGeom>
          <a:no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it-IT" sz="2000" b="1" dirty="0" smtClean="0">
                <a:solidFill>
                  <a:schemeClr val="tx1"/>
                </a:solidFill>
                <a:effectLst>
                  <a:outerShdw blurRad="38100" dist="38100" dir="2700000" algn="tl">
                    <a:srgbClr val="000000"/>
                  </a:outerShdw>
                </a:effectLst>
                <a:latin typeface="Constantia" pitchFamily="18" charset="0"/>
                <a:cs typeface="+mn-cs"/>
              </a:rPr>
              <a:t>art. 19 bis specifiche tecniche</a:t>
            </a:r>
            <a:endParaRPr lang="it-IT" sz="2000" b="1" dirty="0" smtClean="0">
              <a:solidFill>
                <a:schemeClr val="tx1"/>
              </a:solidFill>
              <a:effectLst>
                <a:outerShdw blurRad="38100" dist="38100" dir="2700000" algn="tl">
                  <a:srgbClr val="000000"/>
                </a:outerShdw>
              </a:effectLst>
              <a:latin typeface="Constantia" pitchFamily="18" charset="0"/>
            </a:endParaRPr>
          </a:p>
          <a:p>
            <a:pPr algn="just" fontAlgn="auto">
              <a:spcBef>
                <a:spcPts val="0"/>
              </a:spcBef>
              <a:spcAft>
                <a:spcPts val="0"/>
              </a:spcAft>
              <a:buFont typeface="Wingdings" pitchFamily="2" charset="2"/>
              <a:buChar char="ü"/>
              <a:defRPr/>
            </a:pPr>
            <a:r>
              <a:rPr lang="it-IT" sz="2000" dirty="0" smtClean="0">
                <a:solidFill>
                  <a:schemeClr val="tx1"/>
                </a:solidFill>
                <a:latin typeface="Constantia" pitchFamily="18" charset="0"/>
                <a:cs typeface="+mn-cs"/>
              </a:rPr>
              <a:t>atto</a:t>
            </a:r>
          </a:p>
          <a:p>
            <a:pPr algn="just" fontAlgn="auto">
              <a:spcBef>
                <a:spcPts val="0"/>
              </a:spcBef>
              <a:spcAft>
                <a:spcPts val="0"/>
              </a:spcAft>
              <a:buFont typeface="Wingdings" pitchFamily="2" charset="2"/>
              <a:buChar char="ü"/>
              <a:defRPr/>
            </a:pPr>
            <a:r>
              <a:rPr lang="it-IT" sz="2000" dirty="0" smtClean="0">
                <a:solidFill>
                  <a:schemeClr val="tx1"/>
                </a:solidFill>
                <a:latin typeface="Constantia" pitchFamily="18" charset="0"/>
              </a:rPr>
              <a:t>ricevuta avvenuta accettazione</a:t>
            </a:r>
          </a:p>
          <a:p>
            <a:pPr algn="just" fontAlgn="auto">
              <a:spcBef>
                <a:spcPts val="0"/>
              </a:spcBef>
              <a:spcAft>
                <a:spcPts val="0"/>
              </a:spcAft>
              <a:buFont typeface="Wingdings" pitchFamily="2" charset="2"/>
              <a:buChar char="ü"/>
              <a:defRPr/>
            </a:pPr>
            <a:r>
              <a:rPr lang="it-IT" sz="2000" dirty="0" smtClean="0">
                <a:solidFill>
                  <a:schemeClr val="tx1"/>
                </a:solidFill>
                <a:latin typeface="Constantia" pitchFamily="18" charset="0"/>
              </a:rPr>
              <a:t>ricevuta avvenuta </a:t>
            </a:r>
            <a:r>
              <a:rPr lang="it-IT" sz="2000" dirty="0" smtClean="0">
                <a:solidFill>
                  <a:schemeClr val="tx1"/>
                </a:solidFill>
                <a:latin typeface="Constantia" pitchFamily="18" charset="0"/>
              </a:rPr>
              <a:t>consegna</a:t>
            </a:r>
          </a:p>
          <a:p>
            <a:pPr algn="just" fontAlgn="auto">
              <a:spcBef>
                <a:spcPts val="0"/>
              </a:spcBef>
              <a:spcAft>
                <a:spcPts val="0"/>
              </a:spcAft>
              <a:defRPr/>
            </a:pPr>
            <a:r>
              <a:rPr lang="it-IT" sz="2000" dirty="0" smtClean="0">
                <a:solidFill>
                  <a:schemeClr val="tx1"/>
                </a:solidFill>
                <a:effectLst>
                  <a:outerShdw blurRad="38100" dist="38100" dir="2700000" algn="tl">
                    <a:srgbClr val="000000"/>
                  </a:outerShdw>
                </a:effectLst>
                <a:latin typeface="Constantia" pitchFamily="18" charset="0"/>
              </a:rPr>
              <a:t>	</a:t>
            </a:r>
            <a:r>
              <a:rPr lang="it-IT" sz="2000" dirty="0" smtClean="0">
                <a:solidFill>
                  <a:schemeClr val="tx1"/>
                </a:solidFill>
                <a:latin typeface="Constantia" pitchFamily="18" charset="0"/>
              </a:rPr>
              <a:t>in formato </a:t>
            </a:r>
            <a:r>
              <a:rPr lang="it-IT" sz="2000" b="1" dirty="0" smtClean="0">
                <a:solidFill>
                  <a:schemeClr val="tx1"/>
                </a:solidFill>
                <a:latin typeface="Constantia" pitchFamily="18" charset="0"/>
              </a:rPr>
              <a:t>.</a:t>
            </a:r>
            <a:r>
              <a:rPr lang="it-IT" sz="2000" b="1" dirty="0" err="1" smtClean="0">
                <a:solidFill>
                  <a:schemeClr val="tx1"/>
                </a:solidFill>
                <a:latin typeface="Constantia" pitchFamily="18" charset="0"/>
              </a:rPr>
              <a:t>eml</a:t>
            </a:r>
            <a:r>
              <a:rPr lang="it-IT" sz="2000" b="1" dirty="0" smtClean="0">
                <a:solidFill>
                  <a:schemeClr val="tx1"/>
                </a:solidFill>
                <a:latin typeface="Constantia" pitchFamily="18" charset="0"/>
              </a:rPr>
              <a:t> </a:t>
            </a:r>
            <a:r>
              <a:rPr lang="it-IT" sz="2000" dirty="0" smtClean="0">
                <a:solidFill>
                  <a:schemeClr val="tx1"/>
                </a:solidFill>
                <a:latin typeface="Constantia" pitchFamily="18" charset="0"/>
              </a:rPr>
              <a:t>o </a:t>
            </a:r>
            <a:r>
              <a:rPr lang="it-IT" sz="2000" b="1" dirty="0" smtClean="0">
                <a:solidFill>
                  <a:schemeClr val="tx1"/>
                </a:solidFill>
                <a:latin typeface="Constantia" pitchFamily="18" charset="0"/>
              </a:rPr>
              <a:t>.msg</a:t>
            </a:r>
            <a:endParaRPr lang="it-IT" sz="2000" b="1" dirty="0" smtClean="0">
              <a:solidFill>
                <a:schemeClr val="tx1"/>
              </a:solidFill>
              <a:latin typeface="Constantia" pitchFamily="18" charset="0"/>
            </a:endParaRPr>
          </a:p>
        </p:txBody>
      </p:sp>
      <p:sp>
        <p:nvSpPr>
          <p:cNvPr id="15" name="Rettangolo 14"/>
          <p:cNvSpPr/>
          <p:nvPr/>
        </p:nvSpPr>
        <p:spPr>
          <a:xfrm>
            <a:off x="4716016" y="4869160"/>
            <a:ext cx="3816424" cy="1631216"/>
          </a:xfrm>
          <a:prstGeom prst="rect">
            <a:avLst/>
          </a:prstGeom>
          <a:no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it-IT" sz="2000" b="1" dirty="0" smtClean="0">
                <a:solidFill>
                  <a:schemeClr val="tx1"/>
                </a:solidFill>
                <a:effectLst>
                  <a:outerShdw blurRad="38100" dist="38100" dir="2700000" algn="tl">
                    <a:srgbClr val="000000"/>
                  </a:outerShdw>
                </a:effectLst>
                <a:latin typeface="Constantia" pitchFamily="18" charset="0"/>
              </a:rPr>
              <a:t>dall'art. 9 della Legge 53/1994</a:t>
            </a:r>
          </a:p>
          <a:p>
            <a:pPr algn="just" fontAlgn="auto">
              <a:spcBef>
                <a:spcPts val="0"/>
              </a:spcBef>
              <a:spcAft>
                <a:spcPts val="0"/>
              </a:spcAft>
              <a:buFont typeface="Wingdings" pitchFamily="2" charset="2"/>
              <a:buChar char="ü"/>
              <a:defRPr/>
            </a:pPr>
            <a:r>
              <a:rPr lang="it-IT" sz="2000" dirty="0" smtClean="0">
                <a:solidFill>
                  <a:schemeClr val="tx1"/>
                </a:solidFill>
                <a:latin typeface="Constantia" pitchFamily="18" charset="0"/>
              </a:rPr>
              <a:t>messaggio di PEC; </a:t>
            </a:r>
          </a:p>
          <a:p>
            <a:pPr algn="just" fontAlgn="auto">
              <a:spcBef>
                <a:spcPts val="0"/>
              </a:spcBef>
              <a:spcAft>
                <a:spcPts val="0"/>
              </a:spcAft>
              <a:buFont typeface="Wingdings" pitchFamily="2" charset="2"/>
              <a:buChar char="ü"/>
              <a:defRPr/>
            </a:pPr>
            <a:r>
              <a:rPr lang="it-IT" sz="2000" dirty="0" smtClean="0">
                <a:solidFill>
                  <a:schemeClr val="tx1"/>
                </a:solidFill>
                <a:latin typeface="Constantia" pitchFamily="18" charset="0"/>
              </a:rPr>
              <a:t>tutti gli atti allegati;</a:t>
            </a:r>
          </a:p>
          <a:p>
            <a:pPr algn="just" fontAlgn="auto">
              <a:spcBef>
                <a:spcPts val="0"/>
              </a:spcBef>
              <a:spcAft>
                <a:spcPts val="0"/>
              </a:spcAft>
              <a:buFont typeface="Wingdings" pitchFamily="2" charset="2"/>
              <a:buChar char="ü"/>
              <a:defRPr/>
            </a:pPr>
            <a:r>
              <a:rPr lang="it-IT" sz="2000" dirty="0" smtClean="0">
                <a:solidFill>
                  <a:schemeClr val="tx1"/>
                </a:solidFill>
                <a:latin typeface="Constantia" pitchFamily="18" charset="0"/>
              </a:rPr>
              <a:t>ricevuta avvenuta accettazione</a:t>
            </a:r>
          </a:p>
          <a:p>
            <a:pPr algn="just" fontAlgn="auto">
              <a:spcBef>
                <a:spcPts val="0"/>
              </a:spcBef>
              <a:spcAft>
                <a:spcPts val="0"/>
              </a:spcAft>
              <a:buFont typeface="Wingdings" pitchFamily="2" charset="2"/>
              <a:buChar char="ü"/>
              <a:defRPr/>
            </a:pPr>
            <a:r>
              <a:rPr lang="it-IT" sz="2000" dirty="0" smtClean="0">
                <a:solidFill>
                  <a:schemeClr val="tx1"/>
                </a:solidFill>
                <a:latin typeface="Constantia" pitchFamily="18" charset="0"/>
              </a:rPr>
              <a:t>ricevuta avvenuta consegna</a:t>
            </a:r>
            <a:endParaRPr lang="it-IT" sz="2000" b="1" dirty="0" smtClean="0">
              <a:effectLst>
                <a:outerShdw blurRad="38100" dist="38100" dir="2700000" algn="tl">
                  <a:srgbClr val="000000"/>
                </a:outerShdw>
              </a:effectLst>
              <a:latin typeface="Constantia" pitchFamily="18" charset="0"/>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856724"/>
            <a:ext cx="8640959" cy="504825"/>
          </a:xfrm>
        </p:spPr>
        <p:txBody>
          <a:bodyPr rtlCol="0">
            <a:noAutofit/>
          </a:bodyPr>
          <a:lstStyle/>
          <a:p>
            <a:pPr fontAlgn="auto">
              <a:spcAft>
                <a:spcPts val="0"/>
              </a:spcAft>
              <a:defRPr/>
            </a:pPr>
            <a:r>
              <a:rPr lang="it-IT" sz="3000" i="1" dirty="0" smtClean="0">
                <a:latin typeface="Constantia" panose="02030602050306030303" pitchFamily="18" charset="0"/>
                <a:cs typeface="Arial" pitchFamily="34" charset="0"/>
              </a:rPr>
              <a:t>Le notificazioni in proprio degli Avvocati a mezzo…</a:t>
            </a:r>
            <a:endParaRPr lang="it-IT" sz="3000" i="1" dirty="0">
              <a:latin typeface="Constantia" panose="02030602050306030303" pitchFamily="18" charset="0"/>
              <a:cs typeface="Arial" pitchFamily="34" charset="0"/>
            </a:endParaRPr>
          </a:p>
        </p:txBody>
      </p:sp>
      <p:sp>
        <p:nvSpPr>
          <p:cNvPr id="3" name="Sottotitolo 2"/>
          <p:cNvSpPr>
            <a:spLocks noGrp="1"/>
          </p:cNvSpPr>
          <p:nvPr>
            <p:ph type="subTitle" idx="1"/>
          </p:nvPr>
        </p:nvSpPr>
        <p:spPr>
          <a:xfrm>
            <a:off x="2896220" y="5229200"/>
            <a:ext cx="3467100" cy="503238"/>
          </a:xfrm>
          <a:noFill/>
          <a:ln>
            <a:noFill/>
          </a:ln>
        </p:spPr>
        <p:style>
          <a:lnRef idx="1">
            <a:schemeClr val="accent3"/>
          </a:lnRef>
          <a:fillRef idx="3">
            <a:schemeClr val="accent3"/>
          </a:fillRef>
          <a:effectRef idx="2">
            <a:schemeClr val="accent3"/>
          </a:effectRef>
          <a:fontRef idx="minor">
            <a:schemeClr val="lt1"/>
          </a:fontRef>
        </p:style>
        <p:txBody>
          <a:bodyPr rtlCol="0">
            <a:noAutofit/>
          </a:bodyPr>
          <a:lstStyle/>
          <a:p>
            <a:pPr algn="ctr" fontAlgn="auto">
              <a:spcAft>
                <a:spcPts val="0"/>
              </a:spcAft>
              <a:buFont typeface="Wingdings" charset="2"/>
              <a:buNone/>
              <a:defRPr/>
            </a:pPr>
            <a:r>
              <a:rPr lang="it-IT" sz="2800" b="1" dirty="0" smtClean="0">
                <a:solidFill>
                  <a:schemeClr val="tx1"/>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rPr>
              <a:t>Legge 53/1994</a:t>
            </a:r>
            <a:endParaRPr lang="it-IT" sz="2800" b="1" dirty="0">
              <a:solidFill>
                <a:schemeClr val="tx1"/>
              </a:solidFill>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p:txBody>
      </p:sp>
      <p:sp>
        <p:nvSpPr>
          <p:cNvPr id="6" name="Titolo 1"/>
          <p:cNvSpPr txBox="1">
            <a:spLocks/>
          </p:cNvSpPr>
          <p:nvPr/>
        </p:nvSpPr>
        <p:spPr>
          <a:xfrm>
            <a:off x="2859088" y="6097588"/>
            <a:ext cx="3425825" cy="430212"/>
          </a:xfrm>
          <a:prstGeom prst="rect">
            <a:avLst/>
          </a:prstGeom>
        </p:spPr>
        <p:txBody>
          <a:bodyPr anchor="b"/>
          <a:lstStyle>
            <a:defPPr>
              <a:defRPr lang="it-IT"/>
            </a:defPPr>
            <a:lvl1pPr algn="ctr">
              <a:spcBef>
                <a:spcPct val="0"/>
              </a:spcBef>
              <a:buNone/>
              <a:defRPr sz="2400" b="1">
                <a:solidFill>
                  <a:schemeClr val="tx2">
                    <a:lumMod val="75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it-IT" dirty="0">
                <a:solidFill>
                  <a:schemeClr val="tx1"/>
                </a:solidFill>
                <a:latin typeface="Constantia" panose="02030602050306030303" pitchFamily="18" charset="0"/>
              </a:rPr>
              <a:t>Avv. Fabrizio </a:t>
            </a:r>
            <a:r>
              <a:rPr lang="it-IT" dirty="0" err="1">
                <a:solidFill>
                  <a:schemeClr val="tx1"/>
                </a:solidFill>
                <a:latin typeface="Constantia" panose="02030602050306030303" pitchFamily="18" charset="0"/>
              </a:rPr>
              <a:t>Pettoello</a:t>
            </a:r>
            <a:endParaRPr lang="it-IT" dirty="0">
              <a:solidFill>
                <a:schemeClr val="tx1"/>
              </a:solidFill>
              <a:latin typeface="Constantia" panose="02030602050306030303" pitchFamily="18" charset="0"/>
            </a:endParaRPr>
          </a:p>
        </p:txBody>
      </p:sp>
      <p:pic>
        <p:nvPicPr>
          <p:cNvPr id="1029" name="Picture 5" descr="C:\Users\Fabrizio1\Google Drive\FIIF\Immagini\loghi\Logo FiiF\text5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409" y="404664"/>
            <a:ext cx="6423869" cy="14002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abrizio1\Dropbox\OAUD_commissione_informatica\Commissione informatica UDINE\immagini\PE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0680" y="2204864"/>
            <a:ext cx="3582640" cy="3582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2472924964"/>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p:cNvSpPr/>
          <p:nvPr/>
        </p:nvSpPr>
        <p:spPr>
          <a:xfrm>
            <a:off x="0" y="0"/>
            <a:ext cx="9144000" cy="5040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defRPr/>
            </a:pPr>
            <a:r>
              <a:rPr lang="it-IT" sz="2800" b="1" dirty="0" smtClean="0">
                <a:solidFill>
                  <a:schemeClr val="bg1"/>
                </a:solidFill>
                <a:effectLst>
                  <a:outerShdw blurRad="38100" dist="38100" dir="2700000" algn="tl">
                    <a:srgbClr val="000000">
                      <a:alpha val="43137"/>
                    </a:srgbClr>
                  </a:outerShdw>
                </a:effectLst>
                <a:latin typeface="Constantia" panose="02030602050306030303" pitchFamily="18" charset="0"/>
                <a:cs typeface="Courier New" pitchFamily="49" charset="0"/>
              </a:rPr>
              <a:t>differenze notifiche in proprio via POSTA e PEC</a:t>
            </a:r>
            <a:endParaRPr lang="it-IT" sz="2800" dirty="0">
              <a:solidFill>
                <a:schemeClr val="bg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1226021625"/>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p:cNvSpPr/>
          <p:nvPr/>
        </p:nvSpPr>
        <p:spPr>
          <a:xfrm>
            <a:off x="0" y="-27384"/>
            <a:ext cx="9144000" cy="576064"/>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defRPr/>
            </a:pPr>
            <a:r>
              <a:rPr lang="it-IT" sz="2800" b="1" dirty="0" smtClean="0">
                <a:effectLst>
                  <a:outerShdw blurRad="38100" dist="38100" dir="2700000" algn="tl">
                    <a:srgbClr val="000000">
                      <a:alpha val="43137"/>
                    </a:srgbClr>
                  </a:outerShdw>
                </a:effectLst>
                <a:latin typeface="Constantia" panose="02030602050306030303" pitchFamily="18" charset="0"/>
                <a:cs typeface="Courier New" pitchFamily="49" charset="0"/>
              </a:rPr>
              <a:t>requisiti</a:t>
            </a:r>
            <a:endParaRPr lang="it-IT" sz="2800" dirty="0">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spTree>
    <p:extLst>
      <p:ext uri="{BB962C8B-B14F-4D97-AF65-F5344CB8AC3E}">
        <p14:creationId xmlns:p14="http://schemas.microsoft.com/office/powerpoint/2010/main" val="3145460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txBox="1">
            <a:spLocks/>
          </p:cNvSpPr>
          <p:nvPr/>
        </p:nvSpPr>
        <p:spPr>
          <a:xfrm>
            <a:off x="0" y="1"/>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just">
              <a:spcBef>
                <a:spcPct val="0"/>
              </a:spcBef>
              <a:defRPr sz="2400" b="1">
                <a:solidFill>
                  <a:srgbClr val="FFC000"/>
                </a:solidFill>
                <a:effectLst>
                  <a:outerShdw blurRad="38100" dist="38100" dir="2700000" algn="tl">
                    <a:srgbClr val="000000">
                      <a:alpha val="43137"/>
                    </a:srgbClr>
                  </a:outerShdw>
                </a:effectLst>
                <a:latin typeface="Courier New" pitchFamily="49" charset="0"/>
                <a:ea typeface="+mj-ea"/>
                <a:cs typeface="Courier New" pitchFamily="49" charset="0"/>
              </a:defRPr>
            </a:lvl1pPr>
          </a:lstStyle>
          <a:p>
            <a:pPr algn="ctr" fontAlgn="auto">
              <a:spcAft>
                <a:spcPts val="0"/>
              </a:spcAft>
              <a:defRPr/>
            </a:pPr>
            <a:r>
              <a:rPr lang="it-IT" sz="2800" dirty="0" smtClean="0">
                <a:solidFill>
                  <a:schemeClr val="lt1"/>
                </a:solidFill>
                <a:latin typeface="Constantia" panose="02030602050306030303" pitchFamily="18" charset="0"/>
                <a:ea typeface="+mn-ea"/>
              </a:rPr>
              <a:t>indirizzo PEC </a:t>
            </a:r>
            <a:r>
              <a:rPr lang="it-IT" sz="2800" dirty="0">
                <a:solidFill>
                  <a:schemeClr val="bg1"/>
                </a:solidFill>
                <a:latin typeface="Constantia" panose="02030602050306030303" pitchFamily="18" charset="0"/>
              </a:rPr>
              <a:t>pubblici elenchi</a:t>
            </a:r>
          </a:p>
        </p:txBody>
      </p:sp>
      <p:sp>
        <p:nvSpPr>
          <p:cNvPr id="22" name="Titolo 1"/>
          <p:cNvSpPr txBox="1">
            <a:spLocks/>
          </p:cNvSpPr>
          <p:nvPr/>
        </p:nvSpPr>
        <p:spPr>
          <a:xfrm>
            <a:off x="0" y="6309320"/>
            <a:ext cx="9144000" cy="55669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just">
              <a:spcBef>
                <a:spcPct val="0"/>
              </a:spcBef>
              <a:defRPr sz="2400" b="1">
                <a:solidFill>
                  <a:srgbClr val="FFC000"/>
                </a:solidFill>
                <a:effectLst>
                  <a:outerShdw blurRad="38100" dist="38100" dir="2700000" algn="tl">
                    <a:srgbClr val="000000">
                      <a:alpha val="43137"/>
                    </a:srgbClr>
                  </a:outerShdw>
                </a:effectLst>
                <a:latin typeface="Courier New" pitchFamily="49" charset="0"/>
                <a:ea typeface="+mj-ea"/>
                <a:cs typeface="Courier New" pitchFamily="49" charset="0"/>
              </a:defRPr>
            </a:lvl1pPr>
          </a:lstStyle>
          <a:p>
            <a:pPr algn="l" eaLnBrk="1" hangingPunct="1">
              <a:lnSpc>
                <a:spcPct val="90000"/>
              </a:lnSpc>
              <a:buClr>
                <a:srgbClr val="00CCFF"/>
              </a:buClr>
              <a:buSzPct val="65000"/>
              <a:buFont typeface="Wingdings" pitchFamily="2" charset="2"/>
              <a:buNone/>
              <a:tabLst>
                <a:tab pos="2157413" algn="l"/>
                <a:tab pos="8791575" algn="r"/>
              </a:tabLst>
              <a:defRPr/>
            </a:pPr>
            <a:r>
              <a:rPr lang="it-IT" altLang="it-IT" sz="1400" dirty="0" smtClean="0">
                <a:solidFill>
                  <a:schemeClr val="bg1"/>
                </a:solidFill>
                <a:latin typeface="Tahoma" pitchFamily="34" charset="0"/>
                <a:cs typeface="Arial" pitchFamily="34" charset="0"/>
              </a:rPr>
              <a:t>Art. 3 bis L. 53/94 	 Art. 16 ter L. 17.12.12 n. </a:t>
            </a:r>
            <a:r>
              <a:rPr lang="it-IT" altLang="it-IT" sz="1400" dirty="0">
                <a:solidFill>
                  <a:schemeClr val="bg1"/>
                </a:solidFill>
                <a:latin typeface="Tahoma" pitchFamily="34" charset="0"/>
                <a:cs typeface="Arial" pitchFamily="34" charset="0"/>
              </a:rPr>
              <a:t>221 </a:t>
            </a:r>
            <a:r>
              <a:rPr lang="it-IT" altLang="it-IT" sz="1400" dirty="0" smtClean="0">
                <a:solidFill>
                  <a:schemeClr val="bg1"/>
                </a:solidFill>
                <a:latin typeface="Tahoma" pitchFamily="34" charset="0"/>
                <a:cs typeface="Arial" pitchFamily="34" charset="0"/>
              </a:rPr>
              <a:t>	Art</a:t>
            </a:r>
            <a:r>
              <a:rPr lang="it-IT" altLang="it-IT" sz="1400" dirty="0">
                <a:solidFill>
                  <a:schemeClr val="bg1"/>
                </a:solidFill>
                <a:latin typeface="Tahoma" pitchFamily="34" charset="0"/>
                <a:cs typeface="Arial" pitchFamily="34" charset="0"/>
              </a:rPr>
              <a:t>. 45 bis c. 2 DL 90/14 </a:t>
            </a:r>
            <a:r>
              <a:rPr lang="it-IT" altLang="it-IT" sz="1400" dirty="0" err="1">
                <a:solidFill>
                  <a:schemeClr val="bg1"/>
                </a:solidFill>
                <a:latin typeface="Tahoma" pitchFamily="34" charset="0"/>
                <a:cs typeface="Arial" pitchFamily="34" charset="0"/>
              </a:rPr>
              <a:t>mod</a:t>
            </a:r>
            <a:r>
              <a:rPr lang="it-IT" altLang="it-IT" sz="1400" dirty="0">
                <a:solidFill>
                  <a:schemeClr val="bg1"/>
                </a:solidFill>
                <a:latin typeface="Tahoma" pitchFamily="34" charset="0"/>
                <a:cs typeface="Arial" pitchFamily="34" charset="0"/>
              </a:rPr>
              <a:t>. L. 114/14  </a:t>
            </a:r>
            <a:endParaRPr lang="it-IT" altLang="it-IT" sz="1400" dirty="0" smtClean="0">
              <a:solidFill>
                <a:schemeClr val="bg1"/>
              </a:solidFill>
              <a:latin typeface="Tahoma" pitchFamily="34" charset="0"/>
              <a:cs typeface="Arial" pitchFamily="34" charset="0"/>
            </a:endParaRPr>
          </a:p>
          <a:p>
            <a:pPr algn="ctr" eaLnBrk="1" hangingPunct="1">
              <a:lnSpc>
                <a:spcPct val="90000"/>
              </a:lnSpc>
              <a:buClr>
                <a:srgbClr val="00CCFF"/>
              </a:buClr>
              <a:buSzPct val="65000"/>
              <a:buFont typeface="Wingdings" pitchFamily="2" charset="2"/>
              <a:buNone/>
              <a:defRPr/>
            </a:pPr>
            <a:r>
              <a:rPr lang="it-IT" altLang="it-IT" sz="1400" dirty="0" smtClean="0">
                <a:solidFill>
                  <a:schemeClr val="bg1"/>
                </a:solidFill>
                <a:latin typeface="Tahoma" pitchFamily="34" charset="0"/>
                <a:cs typeface="Arial" pitchFamily="34" charset="0"/>
              </a:rPr>
              <a:t>   </a:t>
            </a:r>
            <a:endParaRPr lang="it-IT" altLang="it-IT" sz="1400" dirty="0">
              <a:solidFill>
                <a:schemeClr val="bg1"/>
              </a:solidFill>
              <a:latin typeface="Tahoma" pitchFamily="34" charset="0"/>
              <a:cs typeface="Arial" pitchFamily="34" charset="0"/>
            </a:endParaRPr>
          </a:p>
        </p:txBody>
      </p:sp>
      <p:sp>
        <p:nvSpPr>
          <p:cNvPr id="23" name="AutoShape 4"/>
          <p:cNvSpPr>
            <a:spLocks noChangeArrowheads="1"/>
          </p:cNvSpPr>
          <p:nvPr/>
        </p:nvSpPr>
        <p:spPr bwMode="auto">
          <a:xfrm>
            <a:off x="251570" y="908720"/>
            <a:ext cx="3960390" cy="719137"/>
          </a:xfrm>
          <a:prstGeom prst="roundRect">
            <a:avLst>
              <a:gd name="adj" fmla="val 16667"/>
            </a:avLst>
          </a:prstGeom>
          <a:solidFill>
            <a:schemeClr val="accent1"/>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eaLnBrk="1" hangingPunct="1">
              <a:lnSpc>
                <a:spcPct val="90000"/>
              </a:lnSpc>
              <a:buClr>
                <a:srgbClr val="00CCFF"/>
              </a:buClr>
              <a:buSzPct val="65000"/>
              <a:buFont typeface="Wingdings" pitchFamily="2" charset="2"/>
              <a:buNone/>
              <a:defRPr/>
            </a:pPr>
            <a:r>
              <a:rPr lang="it-IT" altLang="it-IT" sz="1600" b="1" smtClean="0">
                <a:solidFill>
                  <a:schemeClr val="bg1"/>
                </a:solidFill>
                <a:latin typeface="Constantia" panose="02030602050306030303" pitchFamily="18" charset="0"/>
                <a:cs typeface="Arial" pitchFamily="34" charset="0"/>
              </a:rPr>
              <a:t>Domicilio digitale del cittadino</a:t>
            </a:r>
          </a:p>
        </p:txBody>
      </p:sp>
      <p:sp>
        <p:nvSpPr>
          <p:cNvPr id="25" name="AutoShape 5"/>
          <p:cNvSpPr>
            <a:spLocks noChangeArrowheads="1"/>
          </p:cNvSpPr>
          <p:nvPr/>
        </p:nvSpPr>
        <p:spPr bwMode="auto">
          <a:xfrm rot="16200000">
            <a:off x="4392105" y="1017055"/>
            <a:ext cx="431800" cy="504053"/>
          </a:xfrm>
          <a:prstGeom prst="downArrow">
            <a:avLst>
              <a:gd name="adj1" fmla="val 50000"/>
              <a:gd name="adj2" fmla="val 58364"/>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eaLnBrk="1" hangingPunct="1">
              <a:spcBef>
                <a:spcPct val="0"/>
              </a:spcBef>
              <a:buFont typeface="Arial" pitchFamily="34" charset="0"/>
              <a:buNone/>
              <a:defRPr/>
            </a:pPr>
            <a:endParaRPr lang="it-IT" altLang="it-IT" sz="1600" b="1" smtClean="0">
              <a:solidFill>
                <a:schemeClr val="bg1"/>
              </a:solidFill>
              <a:latin typeface="Constantia" panose="02030602050306030303" pitchFamily="18" charset="0"/>
              <a:cs typeface="Arial" pitchFamily="34" charset="0"/>
            </a:endParaRPr>
          </a:p>
        </p:txBody>
      </p:sp>
      <p:sp>
        <p:nvSpPr>
          <p:cNvPr id="26" name="AutoShape 8"/>
          <p:cNvSpPr>
            <a:spLocks noChangeArrowheads="1"/>
          </p:cNvSpPr>
          <p:nvPr/>
        </p:nvSpPr>
        <p:spPr bwMode="auto">
          <a:xfrm>
            <a:off x="251570" y="3141910"/>
            <a:ext cx="3960390" cy="719138"/>
          </a:xfrm>
          <a:prstGeom prst="roundRect">
            <a:avLst>
              <a:gd name="adj" fmla="val 16667"/>
            </a:avLst>
          </a:prstGeom>
          <a:solidFill>
            <a:schemeClr val="accent1"/>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eaLnBrk="1" hangingPunct="1">
              <a:lnSpc>
                <a:spcPct val="90000"/>
              </a:lnSpc>
              <a:buClr>
                <a:srgbClr val="00CCFF"/>
              </a:buClr>
              <a:buSzPct val="65000"/>
              <a:buFont typeface="Wingdings" pitchFamily="2" charset="2"/>
              <a:buNone/>
              <a:defRPr/>
            </a:pPr>
            <a:r>
              <a:rPr lang="it-IT" altLang="it-IT" sz="1600" b="1" smtClean="0">
                <a:solidFill>
                  <a:schemeClr val="bg1"/>
                </a:solidFill>
                <a:latin typeface="Constantia" panose="02030602050306030303" pitchFamily="18" charset="0"/>
                <a:cs typeface="Arial" pitchFamily="34" charset="0"/>
              </a:rPr>
              <a:t>Registro Imprese</a:t>
            </a:r>
            <a:endParaRPr lang="it-IT" altLang="it-IT" sz="1600" smtClean="0">
              <a:solidFill>
                <a:schemeClr val="bg1"/>
              </a:solidFill>
              <a:latin typeface="Constantia" panose="02030602050306030303" pitchFamily="18" charset="0"/>
              <a:cs typeface="Arial" pitchFamily="34" charset="0"/>
            </a:endParaRPr>
          </a:p>
        </p:txBody>
      </p:sp>
      <p:sp>
        <p:nvSpPr>
          <p:cNvPr id="29" name="AutoShape 9"/>
          <p:cNvSpPr>
            <a:spLocks noChangeArrowheads="1"/>
          </p:cNvSpPr>
          <p:nvPr/>
        </p:nvSpPr>
        <p:spPr bwMode="auto">
          <a:xfrm>
            <a:off x="251570" y="4149080"/>
            <a:ext cx="3960390" cy="719138"/>
          </a:xfrm>
          <a:prstGeom prst="roundRect">
            <a:avLst>
              <a:gd name="adj" fmla="val 16667"/>
            </a:avLst>
          </a:prstGeom>
          <a:solidFill>
            <a:schemeClr val="accent1">
              <a:lumMod val="75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eaLnBrk="1" hangingPunct="1">
              <a:lnSpc>
                <a:spcPct val="90000"/>
              </a:lnSpc>
              <a:buClr>
                <a:srgbClr val="00CCFF"/>
              </a:buClr>
              <a:buSzPct val="65000"/>
              <a:buFont typeface="Wingdings" pitchFamily="2" charset="2"/>
              <a:buNone/>
              <a:defRPr/>
            </a:pPr>
            <a:r>
              <a:rPr lang="it-IT" altLang="it-IT" sz="1600" b="1" smtClean="0">
                <a:solidFill>
                  <a:schemeClr val="bg1"/>
                </a:solidFill>
                <a:latin typeface="Constantia" panose="02030602050306030303" pitchFamily="18" charset="0"/>
                <a:cs typeface="Arial" pitchFamily="34" charset="0"/>
              </a:rPr>
              <a:t>Indice Nazionale della PEC</a:t>
            </a:r>
          </a:p>
          <a:p>
            <a:pPr eaLnBrk="1" hangingPunct="1">
              <a:lnSpc>
                <a:spcPct val="90000"/>
              </a:lnSpc>
              <a:buClr>
                <a:srgbClr val="00CCFF"/>
              </a:buClr>
              <a:buSzPct val="65000"/>
              <a:buFont typeface="Wingdings" pitchFamily="2" charset="2"/>
              <a:buNone/>
              <a:defRPr/>
            </a:pPr>
            <a:r>
              <a:rPr lang="it-IT" altLang="it-IT" sz="1600" b="1" smtClean="0">
                <a:solidFill>
                  <a:schemeClr val="bg1"/>
                </a:solidFill>
                <a:latin typeface="Constantia" panose="02030602050306030303" pitchFamily="18" charset="0"/>
                <a:cs typeface="Arial" pitchFamily="34" charset="0"/>
              </a:rPr>
              <a:t>(INIPEC)</a:t>
            </a:r>
          </a:p>
        </p:txBody>
      </p:sp>
      <p:sp>
        <p:nvSpPr>
          <p:cNvPr id="33" name="AutoShape 10"/>
          <p:cNvSpPr>
            <a:spLocks noChangeArrowheads="1"/>
          </p:cNvSpPr>
          <p:nvPr/>
        </p:nvSpPr>
        <p:spPr bwMode="auto">
          <a:xfrm>
            <a:off x="251570" y="5302150"/>
            <a:ext cx="3960390" cy="719138"/>
          </a:xfrm>
          <a:prstGeom prst="roundRect">
            <a:avLst>
              <a:gd name="adj" fmla="val 16667"/>
            </a:avLst>
          </a:prstGeom>
          <a:solidFill>
            <a:schemeClr val="accent1"/>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eaLnBrk="1" hangingPunct="1">
              <a:lnSpc>
                <a:spcPct val="90000"/>
              </a:lnSpc>
              <a:buClr>
                <a:srgbClr val="00CCFF"/>
              </a:buClr>
              <a:buSzPct val="65000"/>
              <a:buFont typeface="Wingdings" pitchFamily="2" charset="2"/>
              <a:buNone/>
              <a:defRPr/>
            </a:pPr>
            <a:r>
              <a:rPr lang="it-IT" altLang="it-IT" sz="1600" b="1" dirty="0" smtClean="0">
                <a:solidFill>
                  <a:schemeClr val="bg1"/>
                </a:solidFill>
                <a:latin typeface="Constantia" panose="02030602050306030303" pitchFamily="18" charset="0"/>
                <a:cs typeface="Arial" pitchFamily="34" charset="0"/>
              </a:rPr>
              <a:t>Registro </a:t>
            </a:r>
            <a:r>
              <a:rPr lang="it-IT" altLang="it-IT" sz="1600" b="1" dirty="0" err="1" smtClean="0">
                <a:solidFill>
                  <a:schemeClr val="bg1"/>
                </a:solidFill>
                <a:latin typeface="Constantia" panose="02030602050306030303" pitchFamily="18" charset="0"/>
                <a:cs typeface="Arial" pitchFamily="34" charset="0"/>
              </a:rPr>
              <a:t>Genenerale</a:t>
            </a:r>
            <a:r>
              <a:rPr lang="it-IT" altLang="it-IT" sz="1600" b="1" dirty="0" smtClean="0">
                <a:solidFill>
                  <a:schemeClr val="bg1"/>
                </a:solidFill>
                <a:latin typeface="Constantia" panose="02030602050306030303" pitchFamily="18" charset="0"/>
                <a:cs typeface="Arial" pitchFamily="34" charset="0"/>
              </a:rPr>
              <a:t> Indirizzi </a:t>
            </a:r>
            <a:r>
              <a:rPr lang="it-IT" altLang="it-IT" sz="1600" b="1" dirty="0" smtClean="0">
                <a:solidFill>
                  <a:schemeClr val="bg1"/>
                </a:solidFill>
                <a:latin typeface="Constantia" panose="02030602050306030303" pitchFamily="18" charset="0"/>
                <a:cs typeface="Arial" pitchFamily="34" charset="0"/>
              </a:rPr>
              <a:t>Elettronici </a:t>
            </a:r>
          </a:p>
          <a:p>
            <a:pPr eaLnBrk="1" hangingPunct="1">
              <a:lnSpc>
                <a:spcPct val="90000"/>
              </a:lnSpc>
              <a:buClr>
                <a:srgbClr val="00CCFF"/>
              </a:buClr>
              <a:buSzPct val="65000"/>
              <a:buFont typeface="Wingdings" pitchFamily="2" charset="2"/>
              <a:buNone/>
              <a:defRPr/>
            </a:pPr>
            <a:r>
              <a:rPr lang="it-IT" altLang="it-IT" sz="1600" b="1" dirty="0" smtClean="0">
                <a:solidFill>
                  <a:schemeClr val="bg1"/>
                </a:solidFill>
                <a:latin typeface="Constantia" panose="02030602050306030303" pitchFamily="18" charset="0"/>
                <a:cs typeface="Arial" pitchFamily="34" charset="0"/>
              </a:rPr>
              <a:t>(</a:t>
            </a:r>
            <a:r>
              <a:rPr lang="it-IT" altLang="it-IT" sz="1600" b="1" dirty="0" err="1" smtClean="0">
                <a:solidFill>
                  <a:schemeClr val="bg1"/>
                </a:solidFill>
                <a:latin typeface="Constantia" panose="02030602050306030303" pitchFamily="18" charset="0"/>
                <a:cs typeface="Arial" pitchFamily="34" charset="0"/>
              </a:rPr>
              <a:t>ReGIndE</a:t>
            </a:r>
            <a:r>
              <a:rPr lang="it-IT" altLang="it-IT" sz="1600" b="1" dirty="0" smtClean="0">
                <a:solidFill>
                  <a:schemeClr val="bg1"/>
                </a:solidFill>
                <a:latin typeface="Constantia" panose="02030602050306030303" pitchFamily="18" charset="0"/>
                <a:cs typeface="Arial" pitchFamily="34" charset="0"/>
              </a:rPr>
              <a:t>)</a:t>
            </a:r>
          </a:p>
        </p:txBody>
      </p:sp>
      <p:sp>
        <p:nvSpPr>
          <p:cNvPr id="34" name="AutoShape 11"/>
          <p:cNvSpPr>
            <a:spLocks noChangeArrowheads="1"/>
          </p:cNvSpPr>
          <p:nvPr/>
        </p:nvSpPr>
        <p:spPr bwMode="auto">
          <a:xfrm>
            <a:off x="5004048" y="908720"/>
            <a:ext cx="3888432" cy="719137"/>
          </a:xfrm>
          <a:prstGeom prst="roundRect">
            <a:avLst>
              <a:gd name="adj" fmla="val 16667"/>
            </a:avLst>
          </a:prstGeom>
          <a:solidFill>
            <a:schemeClr val="accent1"/>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algn="ctr" eaLnBrk="1" hangingPunct="1">
              <a:lnSpc>
                <a:spcPct val="90000"/>
              </a:lnSpc>
              <a:buClr>
                <a:srgbClr val="00CCFF"/>
              </a:buClr>
              <a:buSzPct val="65000"/>
              <a:buFont typeface="Wingdings" pitchFamily="2" charset="2"/>
              <a:buNone/>
              <a:defRPr/>
            </a:pPr>
            <a:r>
              <a:rPr lang="it-IT" altLang="it-IT" sz="1600" b="1" smtClean="0">
                <a:solidFill>
                  <a:schemeClr val="bg1"/>
                </a:solidFill>
                <a:latin typeface="Constantia" panose="02030602050306030303" pitchFamily="18" charset="0"/>
                <a:cs typeface="Arial" pitchFamily="34" charset="0"/>
              </a:rPr>
              <a:t>non ancora istituito</a:t>
            </a:r>
          </a:p>
        </p:txBody>
      </p:sp>
      <p:sp>
        <p:nvSpPr>
          <p:cNvPr id="35" name="AutoShape 13"/>
          <p:cNvSpPr>
            <a:spLocks noChangeArrowheads="1"/>
          </p:cNvSpPr>
          <p:nvPr/>
        </p:nvSpPr>
        <p:spPr bwMode="auto">
          <a:xfrm>
            <a:off x="5004048" y="3141910"/>
            <a:ext cx="3888432" cy="719138"/>
          </a:xfrm>
          <a:prstGeom prst="roundRect">
            <a:avLst>
              <a:gd name="adj" fmla="val 16667"/>
            </a:avLst>
          </a:prstGeom>
          <a:solidFill>
            <a:schemeClr val="accent1"/>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algn="ctr" eaLnBrk="1" hangingPunct="1">
              <a:lnSpc>
                <a:spcPct val="90000"/>
              </a:lnSpc>
              <a:buClr>
                <a:srgbClr val="00CCFF"/>
              </a:buClr>
              <a:buSzPct val="65000"/>
              <a:buFont typeface="Wingdings" pitchFamily="2" charset="2"/>
              <a:buNone/>
              <a:defRPr/>
            </a:pPr>
            <a:r>
              <a:rPr lang="it-IT" altLang="it-IT" sz="1600" b="1" smtClean="0">
                <a:solidFill>
                  <a:schemeClr val="bg1"/>
                </a:solidFill>
                <a:latin typeface="Constantia" panose="02030602050306030303" pitchFamily="18" charset="0"/>
                <a:cs typeface="Arial" pitchFamily="34" charset="0"/>
              </a:rPr>
              <a:t>www.registroimprese.it</a:t>
            </a:r>
            <a:endParaRPr lang="it-IT" altLang="it-IT" sz="1600" smtClean="0">
              <a:solidFill>
                <a:schemeClr val="bg1"/>
              </a:solidFill>
              <a:latin typeface="Constantia" panose="02030602050306030303" pitchFamily="18" charset="0"/>
              <a:cs typeface="Arial" pitchFamily="34" charset="0"/>
            </a:endParaRPr>
          </a:p>
        </p:txBody>
      </p:sp>
      <p:sp>
        <p:nvSpPr>
          <p:cNvPr id="36" name="AutoShape 14"/>
          <p:cNvSpPr>
            <a:spLocks noChangeArrowheads="1"/>
          </p:cNvSpPr>
          <p:nvPr/>
        </p:nvSpPr>
        <p:spPr bwMode="auto">
          <a:xfrm>
            <a:off x="5004048" y="4149080"/>
            <a:ext cx="3888432" cy="719138"/>
          </a:xfrm>
          <a:prstGeom prst="roundRect">
            <a:avLst>
              <a:gd name="adj" fmla="val 16667"/>
            </a:avLst>
          </a:prstGeom>
          <a:solidFill>
            <a:schemeClr val="accent1">
              <a:lumMod val="75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algn="ctr" eaLnBrk="1" hangingPunct="1">
              <a:lnSpc>
                <a:spcPct val="90000"/>
              </a:lnSpc>
              <a:buClr>
                <a:srgbClr val="00CCFF"/>
              </a:buClr>
              <a:buSzPct val="65000"/>
              <a:buFont typeface="Wingdings" pitchFamily="2" charset="2"/>
              <a:buNone/>
              <a:defRPr/>
            </a:pPr>
            <a:r>
              <a:rPr lang="it-IT" altLang="it-IT" sz="1600" b="1" smtClean="0">
                <a:solidFill>
                  <a:schemeClr val="bg1"/>
                </a:solidFill>
                <a:latin typeface="Constantia" panose="02030602050306030303" pitchFamily="18" charset="0"/>
                <a:cs typeface="Arial" pitchFamily="34" charset="0"/>
              </a:rPr>
              <a:t>www.inipec.gov.it</a:t>
            </a:r>
          </a:p>
        </p:txBody>
      </p:sp>
      <p:sp>
        <p:nvSpPr>
          <p:cNvPr id="37" name="AutoShape 15"/>
          <p:cNvSpPr>
            <a:spLocks noChangeArrowheads="1"/>
          </p:cNvSpPr>
          <p:nvPr/>
        </p:nvSpPr>
        <p:spPr bwMode="auto">
          <a:xfrm>
            <a:off x="5004048" y="5302150"/>
            <a:ext cx="3888432" cy="719138"/>
          </a:xfrm>
          <a:prstGeom prst="roundRect">
            <a:avLst>
              <a:gd name="adj" fmla="val 16667"/>
            </a:avLst>
          </a:prstGeom>
          <a:solidFill>
            <a:schemeClr val="accent1"/>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algn="ctr" eaLnBrk="1" hangingPunct="1">
              <a:lnSpc>
                <a:spcPct val="90000"/>
              </a:lnSpc>
              <a:buClr>
                <a:srgbClr val="00CCFF"/>
              </a:buClr>
              <a:buSzPct val="65000"/>
              <a:buFont typeface="Wingdings" pitchFamily="2" charset="2"/>
              <a:buNone/>
              <a:defRPr/>
            </a:pPr>
            <a:r>
              <a:rPr lang="it-IT" altLang="it-IT" sz="1600" b="1" dirty="0" smtClean="0">
                <a:solidFill>
                  <a:schemeClr val="bg1"/>
                </a:solidFill>
                <a:latin typeface="Constantia" panose="02030602050306030303" pitchFamily="18" charset="0"/>
                <a:cs typeface="Arial" pitchFamily="34" charset="0"/>
              </a:rPr>
              <a:t>Consultabile solo da</a:t>
            </a:r>
          </a:p>
          <a:p>
            <a:pPr algn="ctr" eaLnBrk="1" hangingPunct="1">
              <a:lnSpc>
                <a:spcPct val="90000"/>
              </a:lnSpc>
              <a:buClr>
                <a:srgbClr val="00CCFF"/>
              </a:buClr>
              <a:buSzPct val="65000"/>
              <a:buFont typeface="Wingdings" pitchFamily="2" charset="2"/>
              <a:buNone/>
              <a:defRPr/>
            </a:pPr>
            <a:r>
              <a:rPr lang="it-IT" altLang="it-IT" sz="1600" b="1" dirty="0" err="1" smtClean="0">
                <a:solidFill>
                  <a:schemeClr val="bg1"/>
                </a:solidFill>
                <a:latin typeface="Constantia" panose="02030602050306030303" pitchFamily="18" charset="0"/>
                <a:cs typeface="Arial" pitchFamily="34" charset="0"/>
              </a:rPr>
              <a:t>PdA</a:t>
            </a:r>
            <a:r>
              <a:rPr lang="it-IT" altLang="it-IT" sz="1600" b="1" dirty="0" smtClean="0">
                <a:solidFill>
                  <a:schemeClr val="bg1"/>
                </a:solidFill>
                <a:latin typeface="Constantia" panose="02030602050306030303" pitchFamily="18" charset="0"/>
                <a:cs typeface="Arial" pitchFamily="34" charset="0"/>
              </a:rPr>
              <a:t> </a:t>
            </a:r>
            <a:r>
              <a:rPr lang="it-IT" altLang="it-IT" sz="1600" b="1" dirty="0" smtClean="0">
                <a:solidFill>
                  <a:schemeClr val="bg1"/>
                </a:solidFill>
                <a:latin typeface="Constantia" panose="02030602050306030303" pitchFamily="18" charset="0"/>
                <a:cs typeface="Arial" pitchFamily="34" charset="0"/>
              </a:rPr>
              <a:t>pubblico o privati</a:t>
            </a:r>
          </a:p>
        </p:txBody>
      </p:sp>
      <p:sp>
        <p:nvSpPr>
          <p:cNvPr id="38" name="AutoShape 16"/>
          <p:cNvSpPr>
            <a:spLocks noChangeArrowheads="1"/>
          </p:cNvSpPr>
          <p:nvPr/>
        </p:nvSpPr>
        <p:spPr bwMode="auto">
          <a:xfrm rot="16200000">
            <a:off x="4392105" y="1017055"/>
            <a:ext cx="431800" cy="504053"/>
          </a:xfrm>
          <a:prstGeom prst="downArrow">
            <a:avLst>
              <a:gd name="adj1" fmla="val 50000"/>
              <a:gd name="adj2" fmla="val 58364"/>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eaLnBrk="1" hangingPunct="1">
              <a:spcBef>
                <a:spcPct val="0"/>
              </a:spcBef>
              <a:buFont typeface="Arial" pitchFamily="34" charset="0"/>
              <a:buNone/>
              <a:defRPr/>
            </a:pPr>
            <a:endParaRPr lang="it-IT" altLang="it-IT" sz="1600" b="1" smtClean="0">
              <a:solidFill>
                <a:schemeClr val="bg1"/>
              </a:solidFill>
              <a:latin typeface="Constantia" panose="02030602050306030303" pitchFamily="18" charset="0"/>
              <a:cs typeface="Arial" pitchFamily="34" charset="0"/>
            </a:endParaRPr>
          </a:p>
        </p:txBody>
      </p:sp>
      <p:sp>
        <p:nvSpPr>
          <p:cNvPr id="39" name="AutoShape 18"/>
          <p:cNvSpPr>
            <a:spLocks noChangeArrowheads="1"/>
          </p:cNvSpPr>
          <p:nvPr/>
        </p:nvSpPr>
        <p:spPr bwMode="auto">
          <a:xfrm rot="16200000">
            <a:off x="4392104" y="3248657"/>
            <a:ext cx="431800" cy="504055"/>
          </a:xfrm>
          <a:prstGeom prst="downArrow">
            <a:avLst>
              <a:gd name="adj1" fmla="val 50000"/>
              <a:gd name="adj2" fmla="val 58364"/>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eaLnBrk="1" hangingPunct="1">
              <a:spcBef>
                <a:spcPct val="0"/>
              </a:spcBef>
              <a:buFont typeface="Arial" pitchFamily="34" charset="0"/>
              <a:buNone/>
              <a:defRPr/>
            </a:pPr>
            <a:endParaRPr lang="it-IT" altLang="it-IT" sz="1600" b="1" smtClean="0">
              <a:solidFill>
                <a:schemeClr val="bg1"/>
              </a:solidFill>
              <a:latin typeface="Constantia" panose="02030602050306030303" pitchFamily="18" charset="0"/>
              <a:cs typeface="Arial" pitchFamily="34" charset="0"/>
            </a:endParaRPr>
          </a:p>
        </p:txBody>
      </p:sp>
      <p:sp>
        <p:nvSpPr>
          <p:cNvPr id="40" name="AutoShape 19"/>
          <p:cNvSpPr>
            <a:spLocks noChangeArrowheads="1"/>
          </p:cNvSpPr>
          <p:nvPr/>
        </p:nvSpPr>
        <p:spPr bwMode="auto">
          <a:xfrm rot="16200000">
            <a:off x="4392105" y="4257416"/>
            <a:ext cx="431800" cy="504053"/>
          </a:xfrm>
          <a:prstGeom prst="downArrow">
            <a:avLst>
              <a:gd name="adj1" fmla="val 50000"/>
              <a:gd name="adj2" fmla="val 58364"/>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eaLnBrk="1" hangingPunct="1">
              <a:spcBef>
                <a:spcPct val="0"/>
              </a:spcBef>
              <a:buFont typeface="Arial" pitchFamily="34" charset="0"/>
              <a:buNone/>
              <a:defRPr/>
            </a:pPr>
            <a:endParaRPr lang="it-IT" altLang="it-IT" sz="1600" b="1" smtClean="0">
              <a:solidFill>
                <a:schemeClr val="bg1"/>
              </a:solidFill>
              <a:latin typeface="Constantia" panose="02030602050306030303" pitchFamily="18" charset="0"/>
              <a:cs typeface="Arial" pitchFamily="34" charset="0"/>
            </a:endParaRPr>
          </a:p>
        </p:txBody>
      </p:sp>
      <p:sp>
        <p:nvSpPr>
          <p:cNvPr id="41" name="AutoShape 20"/>
          <p:cNvSpPr>
            <a:spLocks noChangeArrowheads="1"/>
          </p:cNvSpPr>
          <p:nvPr/>
        </p:nvSpPr>
        <p:spPr bwMode="auto">
          <a:xfrm rot="16200000">
            <a:off x="4392105" y="5410486"/>
            <a:ext cx="431800" cy="504053"/>
          </a:xfrm>
          <a:prstGeom prst="downArrow">
            <a:avLst>
              <a:gd name="adj1" fmla="val 50000"/>
              <a:gd name="adj2" fmla="val 58364"/>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eaLnBrk="1" hangingPunct="1">
              <a:spcBef>
                <a:spcPct val="0"/>
              </a:spcBef>
              <a:buFont typeface="Arial" pitchFamily="34" charset="0"/>
              <a:buNone/>
              <a:defRPr/>
            </a:pPr>
            <a:endParaRPr lang="it-IT" altLang="it-IT" sz="1600" b="1" smtClean="0">
              <a:solidFill>
                <a:schemeClr val="bg1"/>
              </a:solidFill>
              <a:latin typeface="Constantia" panose="02030602050306030303" pitchFamily="18" charset="0"/>
              <a:cs typeface="Arial" pitchFamily="34" charset="0"/>
            </a:endParaRPr>
          </a:p>
        </p:txBody>
      </p:sp>
      <p:sp>
        <p:nvSpPr>
          <p:cNvPr id="42" name="AutoShape 7"/>
          <p:cNvSpPr>
            <a:spLocks noChangeArrowheads="1"/>
          </p:cNvSpPr>
          <p:nvPr/>
        </p:nvSpPr>
        <p:spPr bwMode="auto">
          <a:xfrm>
            <a:off x="251570" y="1988840"/>
            <a:ext cx="3960390" cy="719137"/>
          </a:xfrm>
          <a:prstGeom prst="roundRect">
            <a:avLst>
              <a:gd name="adj" fmla="val 16667"/>
            </a:avLst>
          </a:prstGeom>
          <a:solidFill>
            <a:schemeClr val="accent1">
              <a:lumMod val="75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eaLnBrk="1" hangingPunct="1">
              <a:lnSpc>
                <a:spcPct val="90000"/>
              </a:lnSpc>
              <a:buClr>
                <a:srgbClr val="00CCFF"/>
              </a:buClr>
              <a:buSzPct val="65000"/>
              <a:buFont typeface="Wingdings" pitchFamily="2" charset="2"/>
              <a:buNone/>
              <a:defRPr/>
            </a:pPr>
            <a:r>
              <a:rPr lang="it-IT" altLang="it-IT" sz="1600" b="1" dirty="0" smtClean="0">
                <a:solidFill>
                  <a:schemeClr val="bg1"/>
                </a:solidFill>
                <a:latin typeface="Constantia" panose="02030602050306030303" pitchFamily="18" charset="0"/>
                <a:cs typeface="Arial" pitchFamily="34" charset="0"/>
              </a:rPr>
              <a:t>Elenco Pubbliche </a:t>
            </a:r>
            <a:r>
              <a:rPr lang="it-IT" altLang="it-IT" sz="1600" b="1" dirty="0" smtClean="0">
                <a:solidFill>
                  <a:schemeClr val="bg1"/>
                </a:solidFill>
                <a:latin typeface="Constantia" panose="02030602050306030303" pitchFamily="18" charset="0"/>
                <a:cs typeface="Arial" pitchFamily="34" charset="0"/>
              </a:rPr>
              <a:t>Amministrazioni</a:t>
            </a:r>
            <a:endParaRPr lang="it-IT" altLang="it-IT" sz="1600" b="1" dirty="0" smtClean="0">
              <a:solidFill>
                <a:schemeClr val="bg1"/>
              </a:solidFill>
              <a:latin typeface="Constantia" panose="02030602050306030303" pitchFamily="18" charset="0"/>
              <a:cs typeface="Arial" pitchFamily="34" charset="0"/>
            </a:endParaRPr>
          </a:p>
        </p:txBody>
      </p:sp>
      <p:sp>
        <p:nvSpPr>
          <p:cNvPr id="43" name="AutoShape 17"/>
          <p:cNvSpPr>
            <a:spLocks noChangeArrowheads="1"/>
          </p:cNvSpPr>
          <p:nvPr/>
        </p:nvSpPr>
        <p:spPr bwMode="auto">
          <a:xfrm rot="16200000">
            <a:off x="4392102" y="2097174"/>
            <a:ext cx="431800" cy="504056"/>
          </a:xfrm>
          <a:prstGeom prst="downArrow">
            <a:avLst>
              <a:gd name="adj1" fmla="val 50000"/>
              <a:gd name="adj2" fmla="val 58364"/>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eaLnBrk="1" hangingPunct="1">
              <a:spcBef>
                <a:spcPct val="0"/>
              </a:spcBef>
              <a:buFont typeface="Arial" pitchFamily="34" charset="0"/>
              <a:buNone/>
              <a:defRPr/>
            </a:pPr>
            <a:endParaRPr lang="it-IT" altLang="it-IT" sz="1600" b="1" smtClean="0">
              <a:solidFill>
                <a:schemeClr val="bg1"/>
              </a:solidFill>
              <a:latin typeface="Constantia" panose="02030602050306030303" pitchFamily="18" charset="0"/>
              <a:cs typeface="Arial" pitchFamily="34" charset="0"/>
            </a:endParaRPr>
          </a:p>
        </p:txBody>
      </p:sp>
      <p:sp>
        <p:nvSpPr>
          <p:cNvPr id="45" name="AutoShape 12"/>
          <p:cNvSpPr>
            <a:spLocks noChangeArrowheads="1"/>
          </p:cNvSpPr>
          <p:nvPr/>
        </p:nvSpPr>
        <p:spPr bwMode="auto">
          <a:xfrm>
            <a:off x="5004048" y="1988840"/>
            <a:ext cx="3888432" cy="719137"/>
          </a:xfrm>
          <a:prstGeom prst="roundRect">
            <a:avLst>
              <a:gd name="adj" fmla="val 16667"/>
            </a:avLst>
          </a:prstGeom>
          <a:solidFill>
            <a:schemeClr val="accent1">
              <a:lumMod val="75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a:spcBef>
                <a:spcPct val="20000"/>
              </a:spcBef>
              <a:buClr>
                <a:schemeClr val="accent1"/>
              </a:buClr>
              <a:buFont typeface="Arial" pitchFamily="34" charset="0"/>
              <a:buChar char="•"/>
              <a:defRPr sz="2200">
                <a:solidFill>
                  <a:schemeClr val="tx2"/>
                </a:solidFill>
                <a:latin typeface="Century Gothic" pitchFamily="34" charset="0"/>
              </a:defRPr>
            </a:lvl2pPr>
            <a:lvl3pPr marL="1143000" indent="-228600">
              <a:spcBef>
                <a:spcPct val="20000"/>
              </a:spcBef>
              <a:buClr>
                <a:schemeClr val="accent1"/>
              </a:buClr>
              <a:buFont typeface="Arial" pitchFamily="34" charset="0"/>
              <a:buChar char="•"/>
              <a:defRPr sz="2000">
                <a:solidFill>
                  <a:schemeClr val="tx2"/>
                </a:solidFill>
                <a:latin typeface="Century Gothic" pitchFamily="34" charset="0"/>
              </a:defRPr>
            </a:lvl3pPr>
            <a:lvl4pPr marL="1600200" indent="-228600">
              <a:spcBef>
                <a:spcPct val="20000"/>
              </a:spcBef>
              <a:buClr>
                <a:schemeClr val="accent1"/>
              </a:buClr>
              <a:buFont typeface="Arial" pitchFamily="34" charset="0"/>
              <a:buChar char="•"/>
              <a:defRPr>
                <a:solidFill>
                  <a:schemeClr val="tx2"/>
                </a:solidFill>
                <a:latin typeface="Century Gothic" pitchFamily="34" charset="0"/>
              </a:defRPr>
            </a:lvl4pPr>
            <a:lvl5pPr marL="2057400" indent="-228600">
              <a:spcBef>
                <a:spcPct val="20000"/>
              </a:spcBef>
              <a:buClr>
                <a:schemeClr val="accent1"/>
              </a:buClr>
              <a:buFont typeface="Arial" pitchFamily="34" charset="0"/>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Font typeface="Arial" pitchFamily="34" charset="0"/>
              <a:buChar char="•"/>
              <a:defRPr>
                <a:solidFill>
                  <a:schemeClr val="tx2"/>
                </a:solidFill>
                <a:latin typeface="Century Gothic" pitchFamily="34" charset="0"/>
              </a:defRPr>
            </a:lvl9pPr>
          </a:lstStyle>
          <a:p>
            <a:pPr algn="ctr" eaLnBrk="1" hangingPunct="1">
              <a:lnSpc>
                <a:spcPct val="90000"/>
              </a:lnSpc>
              <a:buClr>
                <a:srgbClr val="00CCFF"/>
              </a:buClr>
              <a:buSzPct val="65000"/>
              <a:buFont typeface="Wingdings" pitchFamily="2" charset="2"/>
              <a:buNone/>
              <a:defRPr/>
            </a:pPr>
            <a:r>
              <a:rPr lang="it-IT" altLang="it-IT" sz="1600" b="1" dirty="0" smtClean="0">
                <a:solidFill>
                  <a:schemeClr val="bg1"/>
                </a:solidFill>
                <a:latin typeface="Constantia" panose="02030602050306030303" pitchFamily="18" charset="0"/>
                <a:cs typeface="Arial" pitchFamily="34" charset="0"/>
              </a:rPr>
              <a:t>Consultabile da </a:t>
            </a:r>
            <a:r>
              <a:rPr lang="it-IT" altLang="it-IT" sz="1600" b="1" dirty="0" err="1" smtClean="0">
                <a:solidFill>
                  <a:schemeClr val="bg1"/>
                </a:solidFill>
                <a:latin typeface="Constantia" panose="02030602050306030303" pitchFamily="18" charset="0"/>
                <a:cs typeface="Arial" pitchFamily="34" charset="0"/>
              </a:rPr>
              <a:t>PdA</a:t>
            </a:r>
            <a:r>
              <a:rPr lang="it-IT" altLang="it-IT" sz="1600" b="1" dirty="0" smtClean="0">
                <a:solidFill>
                  <a:schemeClr val="bg1"/>
                </a:solidFill>
                <a:latin typeface="Constantia" panose="02030602050306030303" pitchFamily="18" charset="0"/>
                <a:cs typeface="Arial" pitchFamily="34" charset="0"/>
              </a:rPr>
              <a:t> </a:t>
            </a:r>
            <a:r>
              <a:rPr lang="it-IT" altLang="it-IT" sz="1600" b="1" dirty="0" smtClean="0">
                <a:solidFill>
                  <a:schemeClr val="bg1"/>
                </a:solidFill>
                <a:latin typeface="Constantia" panose="02030602050306030303" pitchFamily="18" charset="0"/>
                <a:cs typeface="Arial" pitchFamily="34" charset="0"/>
              </a:rPr>
              <a:t>pubblico</a:t>
            </a:r>
          </a:p>
          <a:p>
            <a:pPr algn="ctr" eaLnBrk="1" hangingPunct="1">
              <a:lnSpc>
                <a:spcPct val="90000"/>
              </a:lnSpc>
              <a:buClr>
                <a:srgbClr val="00CCFF"/>
              </a:buClr>
              <a:buSzPct val="65000"/>
              <a:buFont typeface="Wingdings" pitchFamily="2" charset="2"/>
              <a:buNone/>
              <a:defRPr/>
            </a:pPr>
            <a:r>
              <a:rPr lang="it-IT" altLang="it-IT" sz="1600" b="1" dirty="0" smtClean="0">
                <a:solidFill>
                  <a:schemeClr val="bg1"/>
                </a:solidFill>
                <a:latin typeface="Constantia" panose="02030602050306030303" pitchFamily="18" charset="0"/>
                <a:cs typeface="Arial" pitchFamily="34" charset="0"/>
              </a:rPr>
              <a:t>completo entro il 30.11.14?</a:t>
            </a:r>
          </a:p>
        </p:txBody>
      </p:sp>
    </p:spTree>
    <p:extLst>
      <p:ext uri="{BB962C8B-B14F-4D97-AF65-F5344CB8AC3E}">
        <p14:creationId xmlns:p14="http://schemas.microsoft.com/office/powerpoint/2010/main" val="3920333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2" descr="I:\Dropbox\conferenze\immagini\IniPec.jpg"/>
          <p:cNvPicPr>
            <a:picLocks noChangeAspect="1" noChangeArrowheads="1"/>
          </p:cNvPicPr>
          <p:nvPr/>
        </p:nvPicPr>
        <p:blipFill>
          <a:blip r:embed="rId3" cstate="print"/>
          <a:srcRect l="12154" r="12952" b="26024"/>
          <a:stretch>
            <a:fillRect/>
          </a:stretch>
        </p:blipFill>
        <p:spPr bwMode="auto">
          <a:xfrm>
            <a:off x="1763688" y="2420888"/>
            <a:ext cx="5589230" cy="3312368"/>
          </a:xfrm>
          <a:prstGeom prst="rect">
            <a:avLst/>
          </a:prstGeom>
          <a:noFill/>
          <a:ln w="9525">
            <a:noFill/>
            <a:miter lim="800000"/>
            <a:headEnd/>
            <a:tailEnd/>
          </a:ln>
        </p:spPr>
      </p:pic>
      <p:sp>
        <p:nvSpPr>
          <p:cNvPr id="13" name="Rettangolo 12"/>
          <p:cNvSpPr/>
          <p:nvPr/>
        </p:nvSpPr>
        <p:spPr>
          <a:xfrm>
            <a:off x="2915816" y="2348880"/>
            <a:ext cx="3578870" cy="430887"/>
          </a:xfrm>
          <a:prstGeom prst="rect">
            <a:avLst/>
          </a:prstGeom>
        </p:spPr>
        <p:txBody>
          <a:bodyPr wrap="square">
            <a:spAutoFit/>
          </a:bodyPr>
          <a:lstStyle/>
          <a:p>
            <a:pPr algn="ctr" fontAlgn="auto">
              <a:spcBef>
                <a:spcPts val="0"/>
              </a:spcBef>
              <a:spcAft>
                <a:spcPts val="0"/>
              </a:spcAft>
              <a:defRPr/>
            </a:pPr>
            <a:r>
              <a:rPr lang="it-IT" sz="22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www.inipec.gov.it</a:t>
            </a:r>
            <a:endParaRPr lang="it-IT" sz="2200" b="1" dirty="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p:txBody>
      </p:sp>
      <p:pic>
        <p:nvPicPr>
          <p:cNvPr id="1027" name="Picture 3" descr="C:\Users\Fabrizio\Dropbox\OAUD_commissione_informatica\Commissione informatica UDINE\immagini\PST.png"/>
          <p:cNvPicPr>
            <a:picLocks noChangeAspect="1" noChangeArrowheads="1"/>
          </p:cNvPicPr>
          <p:nvPr/>
        </p:nvPicPr>
        <p:blipFill>
          <a:blip r:embed="rId4" cstate="print"/>
          <a:srcRect/>
          <a:stretch>
            <a:fillRect/>
          </a:stretch>
        </p:blipFill>
        <p:spPr bwMode="auto">
          <a:xfrm>
            <a:off x="971600" y="2276872"/>
            <a:ext cx="7199867" cy="3413211"/>
          </a:xfrm>
          <a:prstGeom prst="rect">
            <a:avLst/>
          </a:prstGeom>
          <a:noFill/>
        </p:spPr>
      </p:pic>
      <p:sp>
        <p:nvSpPr>
          <p:cNvPr id="10" name="Rettangolo 9"/>
          <p:cNvSpPr/>
          <p:nvPr/>
        </p:nvSpPr>
        <p:spPr>
          <a:xfrm>
            <a:off x="4499992" y="2996952"/>
            <a:ext cx="3630265" cy="43088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fontAlgn="auto">
              <a:spcBef>
                <a:spcPts val="0"/>
              </a:spcBef>
              <a:spcAft>
                <a:spcPts val="0"/>
              </a:spcAft>
              <a:defRPr/>
            </a:pPr>
            <a:r>
              <a:rPr lang="it-IT" sz="2200" b="1" dirty="0">
                <a:effectLst>
                  <a:outerShdw blurRad="38100" dist="38100" dir="2700000" algn="tl">
                    <a:srgbClr val="000000">
                      <a:alpha val="43137"/>
                    </a:srgbClr>
                  </a:outerShdw>
                </a:effectLst>
                <a:latin typeface="Constantia" panose="02030602050306030303" pitchFamily="18" charset="0"/>
                <a:ea typeface="+mj-ea"/>
                <a:cs typeface="Courier New" pitchFamily="49" charset="0"/>
              </a:rPr>
              <a:t>http://pst.giustizia.it/PST</a:t>
            </a:r>
          </a:p>
        </p:txBody>
      </p:sp>
      <p:sp>
        <p:nvSpPr>
          <p:cNvPr id="12" name="Titolo 1"/>
          <p:cNvSpPr txBox="1">
            <a:spLocks/>
          </p:cNvSpPr>
          <p:nvPr/>
        </p:nvSpPr>
        <p:spPr>
          <a:xfrm>
            <a:off x="0" y="1"/>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just">
              <a:spcBef>
                <a:spcPct val="0"/>
              </a:spcBef>
              <a:defRPr sz="2400" b="1">
                <a:solidFill>
                  <a:srgbClr val="FFC000"/>
                </a:solidFill>
                <a:effectLst>
                  <a:outerShdw blurRad="38100" dist="38100" dir="2700000" algn="tl">
                    <a:srgbClr val="000000">
                      <a:alpha val="43137"/>
                    </a:srgbClr>
                  </a:outerShdw>
                </a:effectLst>
                <a:latin typeface="Courier New" pitchFamily="49" charset="0"/>
                <a:ea typeface="+mj-ea"/>
                <a:cs typeface="Courier New" pitchFamily="49" charset="0"/>
              </a:defRPr>
            </a:lvl1pPr>
          </a:lstStyle>
          <a:p>
            <a:pPr algn="ctr" fontAlgn="auto">
              <a:spcAft>
                <a:spcPts val="0"/>
              </a:spcAft>
              <a:defRPr/>
            </a:pPr>
            <a:r>
              <a:rPr lang="it-IT" sz="2800" dirty="0" smtClean="0">
                <a:solidFill>
                  <a:schemeClr val="lt1"/>
                </a:solidFill>
                <a:latin typeface="Constantia" panose="02030602050306030303" pitchFamily="18" charset="0"/>
                <a:ea typeface="+mn-ea"/>
              </a:rPr>
              <a:t>indirizzo PEC </a:t>
            </a:r>
            <a:r>
              <a:rPr lang="it-IT" sz="2800" dirty="0" smtClean="0">
                <a:solidFill>
                  <a:srgbClr val="FFFF00"/>
                </a:solidFill>
                <a:latin typeface="Constantia" panose="02030602050306030303" pitchFamily="18" charset="0"/>
                <a:ea typeface="+mn-ea"/>
              </a:rPr>
              <a:t>mittente</a:t>
            </a:r>
            <a:r>
              <a:rPr lang="it-IT" sz="2800" dirty="0" smtClean="0">
                <a:solidFill>
                  <a:schemeClr val="lt1"/>
                </a:solidFill>
                <a:latin typeface="Constantia" panose="02030602050306030303" pitchFamily="18" charset="0"/>
                <a:ea typeface="+mn-ea"/>
              </a:rPr>
              <a:t> e </a:t>
            </a:r>
            <a:r>
              <a:rPr lang="it-IT" sz="2800" dirty="0" smtClean="0">
                <a:solidFill>
                  <a:srgbClr val="FFFF00"/>
                </a:solidFill>
                <a:latin typeface="Constantia" panose="02030602050306030303" pitchFamily="18" charset="0"/>
                <a:ea typeface="+mn-ea"/>
              </a:rPr>
              <a:t>destinatario</a:t>
            </a:r>
          </a:p>
        </p:txBody>
      </p:sp>
      <p:sp>
        <p:nvSpPr>
          <p:cNvPr id="9" name="Rettangolo 8"/>
          <p:cNvSpPr/>
          <p:nvPr/>
        </p:nvSpPr>
        <p:spPr>
          <a:xfrm>
            <a:off x="251520" y="1484784"/>
            <a:ext cx="2520280" cy="720000"/>
          </a:xfrm>
          <a:prstGeom prst="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fontAlgn="auto">
              <a:spcBef>
                <a:spcPts val="0"/>
              </a:spcBef>
              <a:spcAft>
                <a:spcPts val="0"/>
              </a:spcAft>
              <a:defRPr/>
            </a:pPr>
            <a:r>
              <a:rPr lang="it-IT" sz="22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Professionisti</a:t>
            </a:r>
            <a:endParaRPr lang="it-IT" sz="2200" b="1" dirty="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p:txBody>
      </p:sp>
      <p:sp>
        <p:nvSpPr>
          <p:cNvPr id="11" name="Rettangolo 10"/>
          <p:cNvSpPr/>
          <p:nvPr/>
        </p:nvSpPr>
        <p:spPr>
          <a:xfrm>
            <a:off x="3275856" y="1484784"/>
            <a:ext cx="2520000" cy="720000"/>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it-IT" sz="22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Pubbliche</a:t>
            </a:r>
          </a:p>
          <a:p>
            <a:pPr algn="ctr" fontAlgn="auto">
              <a:spcBef>
                <a:spcPts val="0"/>
              </a:spcBef>
              <a:spcAft>
                <a:spcPts val="0"/>
              </a:spcAft>
              <a:defRPr/>
            </a:pPr>
            <a:r>
              <a:rPr lang="it-IT" sz="22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Amministrazioni</a:t>
            </a:r>
            <a:endParaRPr lang="it-IT" sz="2200" b="1" dirty="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p:txBody>
      </p:sp>
      <p:sp>
        <p:nvSpPr>
          <p:cNvPr id="14" name="Rettangolo 13"/>
          <p:cNvSpPr/>
          <p:nvPr/>
        </p:nvSpPr>
        <p:spPr>
          <a:xfrm>
            <a:off x="6372480" y="1484784"/>
            <a:ext cx="2520000" cy="720000"/>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it-IT" sz="22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Imprese</a:t>
            </a:r>
          </a:p>
          <a:p>
            <a:pPr algn="ctr" fontAlgn="auto">
              <a:spcBef>
                <a:spcPts val="0"/>
              </a:spcBef>
              <a:spcAft>
                <a:spcPts val="0"/>
              </a:spcAft>
              <a:defRPr/>
            </a:pPr>
            <a:r>
              <a:rPr lang="it-IT" sz="2200" b="1" dirty="0" smtClean="0">
                <a:effectLst>
                  <a:outerShdw blurRad="38100" dist="38100" dir="2700000" algn="tl">
                    <a:srgbClr val="000000">
                      <a:alpha val="43137"/>
                    </a:srgbClr>
                  </a:outerShdw>
                </a:effectLst>
                <a:latin typeface="Constantia" panose="02030602050306030303" pitchFamily="18" charset="0"/>
                <a:ea typeface="+mj-ea"/>
                <a:cs typeface="Courier New" pitchFamily="49" charset="0"/>
              </a:rPr>
              <a:t>Società</a:t>
            </a:r>
            <a:endParaRPr lang="it-IT" sz="2200" b="1" dirty="0">
              <a:effectLst>
                <a:outerShdw blurRad="38100" dist="38100" dir="2700000" algn="tl">
                  <a:srgbClr val="000000">
                    <a:alpha val="43137"/>
                  </a:srgbClr>
                </a:outerShdw>
              </a:effectLst>
              <a:latin typeface="Constantia" panose="02030602050306030303" pitchFamily="18" charset="0"/>
              <a:ea typeface="+mj-ea"/>
              <a:cs typeface="Courier New" pitchFamily="49" charset="0"/>
            </a:endParaRPr>
          </a:p>
        </p:txBody>
      </p:sp>
      <p:cxnSp>
        <p:nvCxnSpPr>
          <p:cNvPr id="15" name="Connettore 2 14"/>
          <p:cNvCxnSpPr/>
          <p:nvPr/>
        </p:nvCxnSpPr>
        <p:spPr>
          <a:xfrm>
            <a:off x="1547664" y="2204864"/>
            <a:ext cx="144016" cy="165618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1475656" y="3789040"/>
            <a:ext cx="720080" cy="432048"/>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20" name="Ovale 19"/>
          <p:cNvSpPr/>
          <p:nvPr/>
        </p:nvSpPr>
        <p:spPr>
          <a:xfrm>
            <a:off x="3851920" y="2204864"/>
            <a:ext cx="720080" cy="432048"/>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cxnSp>
        <p:nvCxnSpPr>
          <p:cNvPr id="21" name="Connettore 2 20"/>
          <p:cNvCxnSpPr>
            <a:endCxn id="24" idx="6"/>
          </p:cNvCxnSpPr>
          <p:nvPr/>
        </p:nvCxnSpPr>
        <p:spPr>
          <a:xfrm flipH="1">
            <a:off x="2195736" y="2204784"/>
            <a:ext cx="1080120" cy="223232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Ovale 23"/>
          <p:cNvSpPr/>
          <p:nvPr/>
        </p:nvSpPr>
        <p:spPr>
          <a:xfrm>
            <a:off x="1475656" y="4221088"/>
            <a:ext cx="720080" cy="432048"/>
          </a:xfrm>
          <a:prstGeom prst="ellipse">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pic>
        <p:nvPicPr>
          <p:cNvPr id="27" name="Picture 4" descr="I:\Dropbox\conferenze\immagini\domicilio_cittadino.png"/>
          <p:cNvPicPr>
            <a:picLocks noChangeAspect="1" noChangeArrowheads="1"/>
          </p:cNvPicPr>
          <p:nvPr/>
        </p:nvPicPr>
        <p:blipFill>
          <a:blip r:embed="rId5" cstate="print"/>
          <a:srcRect/>
          <a:stretch>
            <a:fillRect/>
          </a:stretch>
        </p:blipFill>
        <p:spPr bwMode="auto">
          <a:xfrm>
            <a:off x="7380312" y="3429000"/>
            <a:ext cx="1444625" cy="811213"/>
          </a:xfrm>
          <a:prstGeom prst="rect">
            <a:avLst/>
          </a:prstGeom>
          <a:noFill/>
          <a:ln w="9525">
            <a:noFill/>
            <a:miter lim="800000"/>
            <a:headEnd/>
            <a:tailEnd/>
          </a:ln>
        </p:spPr>
      </p:pic>
      <p:sp>
        <p:nvSpPr>
          <p:cNvPr id="28" name="Rettangolo 27"/>
          <p:cNvSpPr/>
          <p:nvPr/>
        </p:nvSpPr>
        <p:spPr>
          <a:xfrm>
            <a:off x="7452320" y="4221089"/>
            <a:ext cx="1152128" cy="830997"/>
          </a:xfrm>
          <a:prstGeom prst="rect">
            <a:avLst/>
          </a:prstGeom>
          <a:noFill/>
        </p:spPr>
        <p:txBody>
          <a:bodyPr wrap="square">
            <a:spAutoFit/>
          </a:bodyPr>
          <a:lstStyle/>
          <a:p>
            <a:pPr algn="ctr" fontAlgn="auto">
              <a:spcBef>
                <a:spcPts val="0"/>
              </a:spcBef>
              <a:spcAft>
                <a:spcPts val="0"/>
              </a:spcAft>
              <a:defRPr/>
            </a:pPr>
            <a:r>
              <a:rPr lang="it-IT" sz="1600" b="1" dirty="0">
                <a:effectLst>
                  <a:outerShdw blurRad="38100" dist="38100" dir="2700000" algn="tl">
                    <a:srgbClr val="000000">
                      <a:alpha val="43137"/>
                    </a:srgbClr>
                  </a:outerShdw>
                </a:effectLst>
                <a:latin typeface="Constantia" pitchFamily="18" charset="0"/>
                <a:cs typeface="+mn-cs"/>
              </a:rPr>
              <a:t>domicilio digitale cittadino</a:t>
            </a:r>
          </a:p>
        </p:txBody>
      </p:sp>
      <p:sp>
        <p:nvSpPr>
          <p:cNvPr id="30" name="Simbolo &quot;divieto&quot; 29"/>
          <p:cNvSpPr/>
          <p:nvPr/>
        </p:nvSpPr>
        <p:spPr>
          <a:xfrm>
            <a:off x="7595567" y="4988594"/>
            <a:ext cx="991784" cy="81511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Constantia" pitchFamily="18" charset="0"/>
            </a:endParaRPr>
          </a:p>
        </p:txBody>
      </p:sp>
      <p:sp>
        <p:nvSpPr>
          <p:cNvPr id="31" name="Rettangolo 30"/>
          <p:cNvSpPr/>
          <p:nvPr/>
        </p:nvSpPr>
        <p:spPr>
          <a:xfrm>
            <a:off x="7523559" y="4916586"/>
            <a:ext cx="1134286" cy="923330"/>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it-IT" b="1" dirty="0" smtClean="0">
                <a:solidFill>
                  <a:schemeClr val="tx1"/>
                </a:solidFill>
                <a:effectLst>
                  <a:outerShdw blurRad="38100" dist="38100" dir="2700000" algn="tl">
                    <a:srgbClr val="000000">
                      <a:alpha val="43137"/>
                    </a:srgbClr>
                  </a:outerShdw>
                </a:effectLst>
                <a:latin typeface="Constantia" pitchFamily="18" charset="0"/>
              </a:rPr>
              <a:t>NO</a:t>
            </a:r>
          </a:p>
          <a:p>
            <a:pPr algn="ctr"/>
            <a:endParaRPr lang="it-IT" b="1" dirty="0" smtClean="0">
              <a:solidFill>
                <a:schemeClr val="tx1"/>
              </a:solidFill>
              <a:effectLst>
                <a:outerShdw blurRad="38100" dist="38100" dir="2700000" algn="tl">
                  <a:srgbClr val="000000">
                    <a:alpha val="43137"/>
                  </a:srgbClr>
                </a:outerShdw>
              </a:effectLst>
              <a:latin typeface="Constantia" pitchFamily="18" charset="0"/>
            </a:endParaRPr>
          </a:p>
          <a:p>
            <a:pPr algn="ctr"/>
            <a:r>
              <a:rPr lang="it-IT" b="1" dirty="0" smtClean="0">
                <a:solidFill>
                  <a:schemeClr val="tx1"/>
                </a:solidFill>
                <a:effectLst>
                  <a:outerShdw blurRad="38100" dist="38100" dir="2700000" algn="tl">
                    <a:srgbClr val="000000">
                      <a:alpha val="43137"/>
                    </a:srgbClr>
                  </a:outerShdw>
                </a:effectLst>
                <a:latin typeface="Constantia" pitchFamily="18" charset="0"/>
              </a:rPr>
              <a:t>CEC-PAC</a:t>
            </a:r>
            <a:endParaRPr lang="it-IT" b="1" i="1" dirty="0">
              <a:solidFill>
                <a:schemeClr val="tx1"/>
              </a:solidFill>
              <a:effectLst>
                <a:outerShdw blurRad="38100" dist="38100" dir="2700000" algn="tl">
                  <a:srgbClr val="000000">
                    <a:alpha val="43137"/>
                  </a:srgbClr>
                </a:outerShdw>
              </a:effectLst>
              <a:latin typeface="Constantia" pitchFamily="18" charset="0"/>
            </a:endParaRPr>
          </a:p>
        </p:txBody>
      </p:sp>
      <p:sp>
        <p:nvSpPr>
          <p:cNvPr id="32" name="Rettangolo 31"/>
          <p:cNvSpPr/>
          <p:nvPr/>
        </p:nvSpPr>
        <p:spPr>
          <a:xfrm>
            <a:off x="7452320" y="3356992"/>
            <a:ext cx="1224136" cy="2592288"/>
          </a:xfrm>
          <a:prstGeom prst="rect">
            <a:avLst/>
          </a:prstGeom>
          <a:noFill/>
          <a:ln w="38100">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22" name="Titolo 1"/>
          <p:cNvSpPr txBox="1">
            <a:spLocks/>
          </p:cNvSpPr>
          <p:nvPr/>
        </p:nvSpPr>
        <p:spPr>
          <a:xfrm>
            <a:off x="0" y="6309320"/>
            <a:ext cx="9144000" cy="55669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just">
              <a:spcBef>
                <a:spcPct val="0"/>
              </a:spcBef>
              <a:defRPr sz="2400" b="1">
                <a:solidFill>
                  <a:srgbClr val="FFC000"/>
                </a:solidFill>
                <a:effectLst>
                  <a:outerShdw blurRad="38100" dist="38100" dir="2700000" algn="tl">
                    <a:srgbClr val="000000">
                      <a:alpha val="43137"/>
                    </a:srgbClr>
                  </a:outerShdw>
                </a:effectLst>
                <a:latin typeface="Courier New" pitchFamily="49" charset="0"/>
                <a:ea typeface="+mj-ea"/>
                <a:cs typeface="Courier New" pitchFamily="49" charset="0"/>
              </a:defRPr>
            </a:lvl1pPr>
          </a:lstStyle>
          <a:p>
            <a:pPr algn="ctr" fontAlgn="auto">
              <a:spcAft>
                <a:spcPts val="0"/>
              </a:spcAft>
              <a:defRPr/>
            </a:pPr>
            <a:r>
              <a:rPr lang="it-IT" sz="2800" dirty="0" smtClean="0">
                <a:solidFill>
                  <a:schemeClr val="lt1"/>
                </a:solidFill>
                <a:latin typeface="Constantia" panose="02030602050306030303" pitchFamily="18" charset="0"/>
                <a:ea typeface="+mn-ea"/>
              </a:rPr>
              <a:t>risultante </a:t>
            </a:r>
            <a:r>
              <a:rPr lang="it-IT" sz="2800" dirty="0">
                <a:solidFill>
                  <a:schemeClr val="lt1"/>
                </a:solidFill>
                <a:latin typeface="Constantia" panose="02030602050306030303" pitchFamily="18" charset="0"/>
                <a:ea typeface="+mn-ea"/>
              </a:rPr>
              <a:t>da pubblici elenchi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xit" presetSubtype="0" fill="hold" grpId="1" nodeType="withEffect">
                                  <p:stCondLst>
                                    <p:cond delay="0"/>
                                  </p:stCondLst>
                                  <p:childTnLst>
                                    <p:animEffect transition="out" filter="fade">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2000"/>
                                        <p:tgtEl>
                                          <p:spTgt spid="1027"/>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par>
                                <p:cTn id="37" presetID="10" presetClass="exit" presetSubtype="0" fill="hold" nodeType="withEffect">
                                  <p:stCondLst>
                                    <p:cond delay="0"/>
                                  </p:stCondLst>
                                  <p:childTnLst>
                                    <p:animEffect transition="out" filter="fade">
                                      <p:cBhvr>
                                        <p:cTn id="38" dur="2000"/>
                                        <p:tgtEl>
                                          <p:spTgt spid="15"/>
                                        </p:tgtEl>
                                      </p:cBhvr>
                                    </p:animEffect>
                                    <p:set>
                                      <p:cBhvr>
                                        <p:cTn id="39" dur="1" fill="hold">
                                          <p:stCondLst>
                                            <p:cond delay="1999"/>
                                          </p:stCondLst>
                                        </p:cTn>
                                        <p:tgtEl>
                                          <p:spTgt spid="1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16"/>
                                        </p:tgtEl>
                                      </p:cBhvr>
                                    </p:animEffect>
                                    <p:set>
                                      <p:cBhvr>
                                        <p:cTn id="42" dur="1" fill="hold">
                                          <p:stCondLst>
                                            <p:cond delay="1999"/>
                                          </p:stCondLst>
                                        </p:cTn>
                                        <p:tgtEl>
                                          <p:spTgt spid="1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24"/>
                                        </p:tgtEl>
                                      </p:cBhvr>
                                    </p:animEffect>
                                    <p:set>
                                      <p:cBhvr>
                                        <p:cTn id="45" dur="1" fill="hold">
                                          <p:stCondLst>
                                            <p:cond delay="1999"/>
                                          </p:stCondLst>
                                        </p:cTn>
                                        <p:tgtEl>
                                          <p:spTgt spid="2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21"/>
                                        </p:tgtEl>
                                      </p:cBhvr>
                                    </p:animEffect>
                                    <p:set>
                                      <p:cBhvr>
                                        <p:cTn id="48" dur="1" fill="hold">
                                          <p:stCondLst>
                                            <p:cond delay="1999"/>
                                          </p:stCondLst>
                                        </p:cTn>
                                        <p:tgtEl>
                                          <p:spTgt spid="2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20"/>
                                        </p:tgtEl>
                                      </p:cBhvr>
                                    </p:animEffect>
                                    <p:set>
                                      <p:cBhvr>
                                        <p:cTn id="51" dur="1" fill="hold">
                                          <p:stCondLst>
                                            <p:cond delay="1999"/>
                                          </p:stCondLst>
                                        </p:cTn>
                                        <p:tgtEl>
                                          <p:spTgt spid="2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1027"/>
                                        </p:tgtEl>
                                      </p:cBhvr>
                                    </p:animEffect>
                                    <p:set>
                                      <p:cBhvr>
                                        <p:cTn id="54" dur="1" fill="hold">
                                          <p:stCondLst>
                                            <p:cond delay="1999"/>
                                          </p:stCondLst>
                                        </p:cTn>
                                        <p:tgtEl>
                                          <p:spTgt spid="102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10"/>
                                        </p:tgtEl>
                                      </p:cBhvr>
                                    </p:animEffect>
                                    <p:set>
                                      <p:cBhvr>
                                        <p:cTn id="57" dur="1" fill="hold">
                                          <p:stCondLst>
                                            <p:cond delay="1999"/>
                                          </p:stCondLst>
                                        </p:cTn>
                                        <p:tgtEl>
                                          <p:spTgt spid="10"/>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childTnLst>
                                </p:cTn>
                              </p:par>
                              <p:par>
                                <p:cTn id="61" presetID="10" presetClass="exit" presetSubtype="0" fill="hold" grpId="0" nodeType="withEffect">
                                  <p:stCondLst>
                                    <p:cond delay="0"/>
                                  </p:stCondLst>
                                  <p:childTnLst>
                                    <p:animEffect transition="out" filter="fade">
                                      <p:cBhvr>
                                        <p:cTn id="62" dur="2000"/>
                                        <p:tgtEl>
                                          <p:spTgt spid="11"/>
                                        </p:tgtEl>
                                      </p:cBhvr>
                                    </p:animEffect>
                                    <p:set>
                                      <p:cBhvr>
                                        <p:cTn id="63" dur="1" fill="hold">
                                          <p:stCondLst>
                                            <p:cond delay="1999"/>
                                          </p:stCondLst>
                                        </p:cTn>
                                        <p:tgtEl>
                                          <p:spTgt spid="11"/>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21511"/>
                                        </p:tgtEl>
                                        <p:attrNameLst>
                                          <p:attrName>style.visibility</p:attrName>
                                        </p:attrNameLst>
                                      </p:cBhvr>
                                      <p:to>
                                        <p:strVal val="visible"/>
                                      </p:to>
                                    </p:set>
                                    <p:animEffect transition="in" filter="fade">
                                      <p:cBhvr>
                                        <p:cTn id="66" dur="2000"/>
                                        <p:tgtEl>
                                          <p:spTgt spid="2151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20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20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2000"/>
                                        <p:tgtEl>
                                          <p:spTgt spid="2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20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0" grpId="1" animBg="1"/>
      <p:bldP spid="11" grpId="0" animBg="1"/>
      <p:bldP spid="14" grpId="0" animBg="1"/>
      <p:bldP spid="14" grpId="1" animBg="1"/>
      <p:bldP spid="16" grpId="0" animBg="1"/>
      <p:bldP spid="16" grpId="1" animBg="1"/>
      <p:bldP spid="20" grpId="0" animBg="1"/>
      <p:bldP spid="20" grpId="1" animBg="1"/>
      <p:bldP spid="24" grpId="0" animBg="1"/>
      <p:bldP spid="24" grpId="1" animBg="1"/>
      <p:bldP spid="28" grpId="0"/>
      <p:bldP spid="30" grpId="0" animBg="1"/>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I:\Dropbox\conferenze\immagini\inipec5.png"/>
          <p:cNvPicPr>
            <a:picLocks noChangeAspect="1" noChangeArrowheads="1"/>
          </p:cNvPicPr>
          <p:nvPr/>
        </p:nvPicPr>
        <p:blipFill>
          <a:blip r:embed="rId2" cstate="print"/>
          <a:srcRect/>
          <a:stretch>
            <a:fillRect/>
          </a:stretch>
        </p:blipFill>
        <p:spPr bwMode="auto">
          <a:xfrm>
            <a:off x="1592113" y="1646262"/>
            <a:ext cx="4564063" cy="4562475"/>
          </a:xfrm>
          <a:prstGeom prst="rect">
            <a:avLst/>
          </a:prstGeom>
          <a:noFill/>
          <a:ln w="9525">
            <a:noFill/>
            <a:miter lim="800000"/>
            <a:headEnd/>
            <a:tailEnd/>
          </a:ln>
        </p:spPr>
      </p:pic>
      <p:pic>
        <p:nvPicPr>
          <p:cNvPr id="2052" name="Picture 4" descr="I:\Dropbox\conferenze\immagini\inipec4.png"/>
          <p:cNvPicPr>
            <a:picLocks noChangeAspect="1" noChangeArrowheads="1"/>
          </p:cNvPicPr>
          <p:nvPr/>
        </p:nvPicPr>
        <p:blipFill>
          <a:blip r:embed="rId3" cstate="print"/>
          <a:srcRect/>
          <a:stretch>
            <a:fillRect/>
          </a:stretch>
        </p:blipFill>
        <p:spPr bwMode="auto">
          <a:xfrm>
            <a:off x="1592113" y="1673249"/>
            <a:ext cx="4564063" cy="4564063"/>
          </a:xfrm>
          <a:prstGeom prst="rect">
            <a:avLst/>
          </a:prstGeom>
          <a:noFill/>
          <a:ln w="9525">
            <a:noFill/>
            <a:miter lim="800000"/>
            <a:headEnd/>
            <a:tailEnd/>
          </a:ln>
        </p:spPr>
      </p:pic>
      <p:pic>
        <p:nvPicPr>
          <p:cNvPr id="2051" name="Picture 3" descr="I:\Dropbox\conferenze\immagini\inipec3.png"/>
          <p:cNvPicPr>
            <a:picLocks noChangeAspect="1" noChangeArrowheads="1"/>
          </p:cNvPicPr>
          <p:nvPr/>
        </p:nvPicPr>
        <p:blipFill>
          <a:blip r:embed="rId4" cstate="print"/>
          <a:srcRect/>
          <a:stretch>
            <a:fillRect/>
          </a:stretch>
        </p:blipFill>
        <p:spPr bwMode="auto">
          <a:xfrm>
            <a:off x="1601638" y="1673249"/>
            <a:ext cx="4537075" cy="4537075"/>
          </a:xfrm>
          <a:prstGeom prst="rect">
            <a:avLst/>
          </a:prstGeom>
          <a:noFill/>
          <a:ln w="9525">
            <a:noFill/>
            <a:miter lim="800000"/>
            <a:headEnd/>
            <a:tailEnd/>
          </a:ln>
        </p:spPr>
      </p:pic>
      <p:pic>
        <p:nvPicPr>
          <p:cNvPr id="2050" name="Picture 2" descr="I:\Dropbox\conferenze\immagini\inipec2.png"/>
          <p:cNvPicPr>
            <a:picLocks noChangeAspect="1" noChangeArrowheads="1"/>
          </p:cNvPicPr>
          <p:nvPr/>
        </p:nvPicPr>
        <p:blipFill>
          <a:blip r:embed="rId5" cstate="print"/>
          <a:srcRect/>
          <a:stretch>
            <a:fillRect/>
          </a:stretch>
        </p:blipFill>
        <p:spPr bwMode="auto">
          <a:xfrm>
            <a:off x="1584176" y="1655787"/>
            <a:ext cx="4554537" cy="4552950"/>
          </a:xfrm>
          <a:prstGeom prst="rect">
            <a:avLst/>
          </a:prstGeom>
          <a:noFill/>
          <a:ln w="9525">
            <a:noFill/>
            <a:miter lim="800000"/>
            <a:headEnd/>
            <a:tailEnd/>
          </a:ln>
        </p:spPr>
      </p:pic>
      <p:sp>
        <p:nvSpPr>
          <p:cNvPr id="23" name="Freccia a destra 22"/>
          <p:cNvSpPr/>
          <p:nvPr/>
        </p:nvSpPr>
        <p:spPr>
          <a:xfrm>
            <a:off x="1112688" y="5378474"/>
            <a:ext cx="777875" cy="32702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latin typeface="Constantia" panose="02030602050306030303" pitchFamily="18" charset="0"/>
            </a:endParaRPr>
          </a:p>
        </p:txBody>
      </p:sp>
      <p:sp>
        <p:nvSpPr>
          <p:cNvPr id="24" name="Freccia a destra 23"/>
          <p:cNvSpPr/>
          <p:nvPr/>
        </p:nvSpPr>
        <p:spPr>
          <a:xfrm rot="3198882">
            <a:off x="3010545" y="4628380"/>
            <a:ext cx="776288" cy="32702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latin typeface="Constantia" panose="02030602050306030303" pitchFamily="18" charset="0"/>
            </a:endParaRPr>
          </a:p>
        </p:txBody>
      </p:sp>
      <p:sp>
        <p:nvSpPr>
          <p:cNvPr id="25" name="Freccia a destra 24"/>
          <p:cNvSpPr/>
          <p:nvPr/>
        </p:nvSpPr>
        <p:spPr>
          <a:xfrm rot="2652115">
            <a:off x="3786038" y="4670449"/>
            <a:ext cx="777875" cy="32702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latin typeface="Constantia" panose="02030602050306030303" pitchFamily="18" charset="0"/>
            </a:endParaRPr>
          </a:p>
        </p:txBody>
      </p:sp>
      <p:sp>
        <p:nvSpPr>
          <p:cNvPr id="22" name="Freccia a destra 21"/>
          <p:cNvSpPr/>
          <p:nvPr/>
        </p:nvSpPr>
        <p:spPr>
          <a:xfrm>
            <a:off x="1003151" y="3925912"/>
            <a:ext cx="776287" cy="32702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latin typeface="Constantia" panose="02030602050306030303" pitchFamily="18" charset="0"/>
            </a:endParaRPr>
          </a:p>
        </p:txBody>
      </p:sp>
      <p:sp>
        <p:nvSpPr>
          <p:cNvPr id="14" name="Freccia a destra 13"/>
          <p:cNvSpPr/>
          <p:nvPr/>
        </p:nvSpPr>
        <p:spPr>
          <a:xfrm>
            <a:off x="1003151" y="3473474"/>
            <a:ext cx="776287" cy="32702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latin typeface="Constantia" panose="02030602050306030303" pitchFamily="18" charset="0"/>
            </a:endParaRPr>
          </a:p>
        </p:txBody>
      </p:sp>
      <p:sp>
        <p:nvSpPr>
          <p:cNvPr id="2" name="Esplosione 2 1"/>
          <p:cNvSpPr/>
          <p:nvPr/>
        </p:nvSpPr>
        <p:spPr>
          <a:xfrm>
            <a:off x="4860032" y="3114021"/>
            <a:ext cx="3600400" cy="2723216"/>
          </a:xfrm>
          <a:prstGeom prst="irregularSeal2">
            <a:avLst/>
          </a:prstGeom>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b="1" dirty="0" smtClean="0">
                <a:latin typeface="Constantia" panose="02030602050306030303" pitchFamily="18" charset="0"/>
              </a:rPr>
              <a:t>NO indirizzo PEC indicato in intestazione atto</a:t>
            </a:r>
            <a:endParaRPr lang="it-IT" b="1" dirty="0">
              <a:latin typeface="Constantia" panose="02030602050306030303" pitchFamily="18" charset="0"/>
            </a:endParaRPr>
          </a:p>
        </p:txBody>
      </p:sp>
      <p:sp>
        <p:nvSpPr>
          <p:cNvPr id="12" name="Titolo 1"/>
          <p:cNvSpPr txBox="1">
            <a:spLocks/>
          </p:cNvSpPr>
          <p:nvPr/>
        </p:nvSpPr>
        <p:spPr>
          <a:xfrm>
            <a:off x="0" y="1"/>
            <a:ext cx="9144000" cy="476672"/>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just">
              <a:spcBef>
                <a:spcPct val="0"/>
              </a:spcBef>
              <a:defRPr sz="2400" b="1">
                <a:solidFill>
                  <a:srgbClr val="FFC000"/>
                </a:solidFill>
                <a:effectLst>
                  <a:outerShdw blurRad="38100" dist="38100" dir="2700000" algn="tl">
                    <a:srgbClr val="000000">
                      <a:alpha val="43137"/>
                    </a:srgbClr>
                  </a:outerShdw>
                </a:effectLst>
                <a:latin typeface="Courier New" pitchFamily="49" charset="0"/>
                <a:ea typeface="+mj-ea"/>
                <a:cs typeface="Courier New" pitchFamily="49" charset="0"/>
              </a:defRPr>
            </a:lvl1pPr>
          </a:lstStyle>
          <a:p>
            <a:pPr algn="ctr" fontAlgn="auto">
              <a:spcAft>
                <a:spcPts val="0"/>
              </a:spcAft>
              <a:defRPr/>
            </a:pPr>
            <a:r>
              <a:rPr lang="it-IT" sz="2800" dirty="0" smtClean="0">
                <a:solidFill>
                  <a:schemeClr val="lt1"/>
                </a:solidFill>
                <a:latin typeface="Constantia" panose="02030602050306030303" pitchFamily="18" charset="0"/>
                <a:ea typeface="+mn-ea"/>
              </a:rPr>
              <a:t>INI-PEC</a:t>
            </a:r>
            <a:endParaRPr lang="it-IT" sz="2800" dirty="0">
              <a:solidFill>
                <a:schemeClr val="lt1"/>
              </a:solidFill>
              <a:latin typeface="Constantia" panose="02030602050306030303" pitchFamily="18" charset="0"/>
              <a:ea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050"/>
                                        </p:tgtEl>
                                      </p:cBhvr>
                                    </p:animEffect>
                                    <p:set>
                                      <p:cBhvr>
                                        <p:cTn id="25" dur="1" fill="hold">
                                          <p:stCondLst>
                                            <p:cond delay="499"/>
                                          </p:stCondLst>
                                        </p:cTn>
                                        <p:tgtEl>
                                          <p:spTgt spid="205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0-#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10" presetClass="exit" presetSubtype="0" fill="hold" grpId="1"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051"/>
                                        </p:tgtEl>
                                      </p:cBhvr>
                                    </p:animEffect>
                                    <p:set>
                                      <p:cBhvr>
                                        <p:cTn id="45" dur="1" fill="hold">
                                          <p:stCondLst>
                                            <p:cond delay="499"/>
                                          </p:stCondLst>
                                        </p:cTn>
                                        <p:tgtEl>
                                          <p:spTgt spid="205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0-#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052"/>
                                        </p:tgtEl>
                                      </p:cBhvr>
                                    </p:animEffect>
                                    <p:set>
                                      <p:cBhvr>
                                        <p:cTn id="59" dur="1" fill="hold">
                                          <p:stCondLst>
                                            <p:cond delay="499"/>
                                          </p:stCondLst>
                                        </p:cTn>
                                        <p:tgtEl>
                                          <p:spTgt spid="2052"/>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2" grpId="0" animBg="1"/>
      <p:bldP spid="22" grpId="1" animBg="1"/>
      <p:bldP spid="14" grpId="0" animBg="1"/>
      <p:bldP spid="14" grpId="1"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txBox="1">
            <a:spLocks/>
          </p:cNvSpPr>
          <p:nvPr/>
        </p:nvSpPr>
        <p:spPr>
          <a:xfrm>
            <a:off x="0" y="1"/>
            <a:ext cx="9144000" cy="54868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b"/>
          <a:lstStyle>
            <a:defPPr>
              <a:defRPr lang="it-IT"/>
            </a:defPPr>
            <a:lvl1pPr algn="just">
              <a:spcBef>
                <a:spcPct val="0"/>
              </a:spcBef>
              <a:defRPr sz="2400" b="1">
                <a:solidFill>
                  <a:srgbClr val="FFC000"/>
                </a:solidFill>
                <a:effectLst>
                  <a:outerShdw blurRad="38100" dist="38100" dir="2700000" algn="tl">
                    <a:srgbClr val="000000">
                      <a:alpha val="43137"/>
                    </a:srgbClr>
                  </a:outerShdw>
                </a:effectLst>
                <a:latin typeface="Courier New" pitchFamily="49" charset="0"/>
                <a:ea typeface="+mj-ea"/>
                <a:cs typeface="Courier New" pitchFamily="49" charset="0"/>
              </a:defRPr>
            </a:lvl1pPr>
          </a:lstStyle>
          <a:p>
            <a:pPr algn="ctr" fontAlgn="auto">
              <a:spcAft>
                <a:spcPts val="0"/>
              </a:spcAft>
              <a:defRPr/>
            </a:pPr>
            <a:r>
              <a:rPr lang="it-IT" sz="2800" dirty="0" smtClean="0">
                <a:solidFill>
                  <a:schemeClr val="lt1"/>
                </a:solidFill>
                <a:latin typeface="Constantia" panose="02030602050306030303" pitchFamily="18" charset="0"/>
                <a:ea typeface="+mn-ea"/>
              </a:rPr>
              <a:t>firma digitale</a:t>
            </a:r>
            <a:endParaRPr lang="it-IT" sz="2800" dirty="0">
              <a:solidFill>
                <a:schemeClr val="lt1"/>
              </a:solidFill>
              <a:latin typeface="Constantia" panose="02030602050306030303" pitchFamily="18" charset="0"/>
              <a:ea typeface="+mn-ea"/>
            </a:endParaRPr>
          </a:p>
        </p:txBody>
      </p:sp>
      <p:graphicFrame>
        <p:nvGraphicFramePr>
          <p:cNvPr id="8" name="Diagramma 7"/>
          <p:cNvGraphicFramePr/>
          <p:nvPr/>
        </p:nvGraphicFramePr>
        <p:xfrm>
          <a:off x="2627784" y="126876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tangolo 3"/>
          <p:cNvSpPr/>
          <p:nvPr/>
        </p:nvSpPr>
        <p:spPr>
          <a:xfrm>
            <a:off x="0" y="6309320"/>
            <a:ext cx="9144000" cy="548680"/>
          </a:xfrm>
          <a:prstGeom prst="rect">
            <a:avLst/>
          </a:prstGeom>
          <a:solidFill>
            <a:srgbClr val="0A6F05"/>
          </a:solidFill>
        </p:spPr>
        <p:style>
          <a:lnRef idx="0">
            <a:schemeClr val="accent1"/>
          </a:lnRef>
          <a:fillRef idx="3">
            <a:schemeClr val="accent1"/>
          </a:fillRef>
          <a:effectRef idx="3">
            <a:schemeClr val="accent1"/>
          </a:effectRef>
          <a:fontRef idx="minor">
            <a:schemeClr val="lt1"/>
          </a:fontRef>
        </p:style>
        <p:txBody>
          <a:bodyPr anchor="b"/>
          <a:lstStyle/>
          <a:p>
            <a:pPr algn="ctr" fontAlgn="auto">
              <a:spcAft>
                <a:spcPts val="0"/>
              </a:spcAft>
            </a:pPr>
            <a:r>
              <a:rPr lang="it-IT" sz="20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rPr>
              <a:t>Art. </a:t>
            </a:r>
            <a:r>
              <a:rPr lang="it-IT" sz="2000" b="1" dirty="0" smtClean="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rPr>
              <a:t>24. </a:t>
            </a:r>
            <a:r>
              <a:rPr lang="it-IT" sz="20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rPr>
              <a:t>CAD </a:t>
            </a:r>
            <a:r>
              <a:rPr lang="it-IT" sz="2000" b="1" dirty="0" smtClean="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rPr>
              <a:t>– Firma digitale</a:t>
            </a:r>
            <a:endParaRPr lang="it-IT" sz="2000" b="1" dirty="0">
              <a:solidFill>
                <a:schemeClr val="lt1"/>
              </a:solidFill>
              <a:effectLst>
                <a:outerShdw blurRad="38100" dist="38100" dir="2700000" algn="tl">
                  <a:srgbClr val="000000">
                    <a:alpha val="43137"/>
                  </a:srgbClr>
                </a:outerShdw>
              </a:effectLst>
              <a:latin typeface="Constantia" panose="02030602050306030303" pitchFamily="18" charset="0"/>
              <a:cs typeface="Courier New" pitchFamily="49" charset="0"/>
            </a:endParaRPr>
          </a:p>
        </p:txBody>
      </p:sp>
      <p:pic>
        <p:nvPicPr>
          <p:cNvPr id="2051" name="Picture 3" descr="C:\Users\Fabrizio\Dropbox\OAUD_commissione_informatica\Commissione informatica UDINE\immagini\businesskey.png"/>
          <p:cNvPicPr>
            <a:picLocks noChangeAspect="1" noChangeArrowheads="1"/>
          </p:cNvPicPr>
          <p:nvPr/>
        </p:nvPicPr>
        <p:blipFill>
          <a:blip r:embed="rId8" cstate="print"/>
          <a:srcRect/>
          <a:stretch>
            <a:fillRect/>
          </a:stretch>
        </p:blipFill>
        <p:spPr bwMode="auto">
          <a:xfrm>
            <a:off x="0" y="2708920"/>
            <a:ext cx="2053969" cy="2232248"/>
          </a:xfrm>
          <a:prstGeom prst="rect">
            <a:avLst/>
          </a:prstGeom>
          <a:noFill/>
        </p:spPr>
      </p:pic>
      <p:pic>
        <p:nvPicPr>
          <p:cNvPr id="2050" name="Picture 2" descr="C:\Users\Fabrizio\Dropbox\OAUD_commissione_informatica\Commissione informatica UDINE\immagini\smartcard_reader.jpg"/>
          <p:cNvPicPr>
            <a:picLocks noChangeAspect="1" noChangeArrowheads="1"/>
          </p:cNvPicPr>
          <p:nvPr/>
        </p:nvPicPr>
        <p:blipFill>
          <a:blip r:embed="rId9" cstate="print"/>
          <a:srcRect/>
          <a:stretch>
            <a:fillRect/>
          </a:stretch>
        </p:blipFill>
        <p:spPr bwMode="auto">
          <a:xfrm>
            <a:off x="1187624" y="1340768"/>
            <a:ext cx="2107696" cy="269354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2"/>
        </a:lnRef>
        <a:fillRef idx="0">
          <a:schemeClr val="accent2"/>
        </a:fillRef>
        <a:effectRef idx="1">
          <a:schemeClr val="accent2"/>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6015</TotalTime>
  <Words>2210</Words>
  <Application>Microsoft Office PowerPoint</Application>
  <PresentationFormat>Presentazione su schermo (4:3)</PresentationFormat>
  <Paragraphs>327</Paragraphs>
  <Slides>37</Slides>
  <Notes>16</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Tema di Office</vt:lpstr>
      <vt:lpstr>Le notificazioni in proprio degli Avvocati a mezzo…</vt:lpstr>
      <vt:lpstr>Presentazione standard di PowerPoint</vt:lpstr>
      <vt:lpstr>norme di riferimento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notificazioni in proprio degli Avvocati a mezzo…</vt:lpstr>
    </vt:vector>
  </TitlesOfParts>
  <Company>Administrator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Administrator</dc:creator>
  <cp:lastModifiedBy>Fabrizio</cp:lastModifiedBy>
  <cp:revision>470</cp:revision>
  <cp:lastPrinted>2013-06-28T09:55:34Z</cp:lastPrinted>
  <dcterms:created xsi:type="dcterms:W3CDTF">2013-05-27T19:02:22Z</dcterms:created>
  <dcterms:modified xsi:type="dcterms:W3CDTF">2015-04-24T12:00:55Z</dcterms:modified>
</cp:coreProperties>
</file>