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media/image88.png" ContentType="image/png"/>
  <Override PartName="/ppt/media/image87.png" ContentType="image/png"/>
  <Override PartName="/ppt/media/image86.png" ContentType="image/png"/>
  <Override PartName="/ppt/media/image85.png" ContentType="image/png"/>
  <Override PartName="/ppt/media/image84.png" ContentType="image/png"/>
  <Override PartName="/ppt/media/image83.png" ContentType="image/png"/>
  <Override PartName="/ppt/media/image82.png" ContentType="image/png"/>
  <Override PartName="/ppt/media/image81.png" ContentType="image/png"/>
  <Override PartName="/ppt/media/image80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4.png" ContentType="image/png"/>
  <Override PartName="/ppt/media/image73.jpeg" ContentType="image/jpeg"/>
  <Override PartName="/ppt/media/image72.png" ContentType="image/png"/>
  <Override PartName="/ppt/media/image71.png" ContentType="image/png"/>
  <Override PartName="/ppt/media/image75.png" ContentType="image/png"/>
  <Override PartName="/ppt/media/image70.jpeg" ContentType="image/jpe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39.png" ContentType="image/png"/>
  <Override PartName="/ppt/media/image38.png" ContentType="image/png"/>
  <Override PartName="/ppt/media/image37.png" ContentType="image/png"/>
  <Override PartName="/ppt/media/image36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89.png" ContentType="image/png"/>
  <Override PartName="/ppt/media/image30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44.png" ContentType="image/png"/>
  <Override PartName="/ppt/media/image94.png" ContentType="image/png"/>
  <Override PartName="/ppt/media/image19.png" ContentType="image/png"/>
  <Override PartName="/ppt/media/image79.png" ContentType="image/png"/>
  <Override PartName="/ppt/media/image20.png" ContentType="image/png"/>
  <Override PartName="/ppt/media/image43.png" ContentType="image/png"/>
  <Override PartName="/ppt/media/image93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69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58.png" ContentType="image/png"/>
  <Override PartName="/ppt/media/image8.png" ContentType="image/png"/>
  <Override PartName="/ppt/media/image57.png" ContentType="image/png"/>
  <Override PartName="/ppt/media/image7.png" ContentType="image/png"/>
  <Override PartName="/ppt/media/image29.png" ContentType="image/png"/>
  <Override PartName="/ppt/media/image56.png" ContentType="image/png"/>
  <Override PartName="/ppt/media/image6.png" ContentType="image/png"/>
  <Override PartName="/ppt/media/image3.png" ContentType="image/png"/>
  <Override PartName="/ppt/media/image53.png" ContentType="image/png"/>
  <Override PartName="/ppt/media/image28.png" ContentType="image/png"/>
  <Override PartName="/ppt/media/image49.png" ContentType="image/png"/>
  <Override PartName="/ppt/media/image55.png" ContentType="image/png"/>
  <Override PartName="/ppt/media/image5.png" ContentType="image/png"/>
  <Override PartName="/ppt/media/image2.png" ContentType="image/png"/>
  <Override PartName="/ppt/media/image52.png" ContentType="image/png"/>
  <Override PartName="/ppt/media/image27.png" ContentType="image/png"/>
  <Override PartName="/ppt/media/image48.png" ContentType="image/png"/>
  <Override PartName="/ppt/media/image54.png" ContentType="image/png"/>
  <Override PartName="/ppt/media/image4.png" ContentType="image/png"/>
  <Override PartName="/ppt/media/image42.png" ContentType="image/png"/>
  <Override PartName="/ppt/media/image92.png" ContentType="image/png"/>
  <Override PartName="/ppt/media/image17.png" ContentType="image/png"/>
  <Override PartName="/ppt/media/image1.png" ContentType="image/png"/>
  <Override PartName="/ppt/media/image51.png" ContentType="image/png"/>
  <Override PartName="/ppt/media/image26.png" ContentType="image/png"/>
  <Override PartName="/ppt/media/image47.png" ContentType="image/png"/>
  <Override PartName="/ppt/media/image41.png" ContentType="image/png"/>
  <Override PartName="/ppt/media/image91.png" ContentType="image/png"/>
  <Override PartName="/ppt/media/image16.png" ContentType="image/png"/>
  <Override PartName="/ppt/media/image50.png" ContentType="image/png"/>
  <Override PartName="/ppt/media/image25.png" ContentType="image/png"/>
  <Override PartName="/ppt/media/image46.png" ContentType="image/png"/>
  <Override PartName="/ppt/media/image40.png" ContentType="image/png"/>
  <Override PartName="/ppt/media/image90.png" ContentType="image/png"/>
  <Override PartName="/ppt/media/image15.png" ContentType="image/png"/>
  <Override PartName="/ppt/media/image24.png" ContentType="image/png"/>
  <Override PartName="/ppt/media/image45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3004800" cy="97536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2761560" y="6827400"/>
            <a:ext cx="8452800" cy="373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2761560" y="6827400"/>
            <a:ext cx="8452800" cy="373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761560" y="6827400"/>
            <a:ext cx="8452800" cy="373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70080" y="254160"/>
            <a:ext cx="10464480" cy="24379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it-IT" sz="8000" strike="noStrike">
                <a:latin typeface="Helvetica Light"/>
                <a:ea typeface="Helvetica Light"/>
              </a:rPr>
              <a:t>Click to edit the title text formatTitolo Testo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70080" y="2768760"/>
            <a:ext cx="10464480" cy="571464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800" strike="noStrike">
                <a:latin typeface="Helvetica Light"/>
                <a:ea typeface="Helvetica Ligh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800" strike="noStrike">
                <a:latin typeface="Helvetica Light"/>
                <a:ea typeface="Helvetica Ligh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Seventh Outline LevelCorpo livello uno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due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tre</a:t>
            </a:r>
            <a:endParaRPr/>
          </a:p>
          <a:p>
            <a:pPr lvl="9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quattro</a:t>
            </a:r>
            <a:endParaRPr/>
          </a:p>
          <a:p>
            <a:pPr lvl="9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Livello 5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it-IT" sz="2800" strike="noStrike">
                <a:latin typeface="Helvetica Light"/>
                <a:ea typeface="Helvetica Light"/>
              </a:rPr>
              <a:t>Click to edit the title text formatFare clic per modificare lo stile del titolo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129960" rIns="129960" tIns="65160" bIns="65160"/>
          <a:p>
            <a:pPr>
              <a:buSzPct val="45000"/>
              <a:buFont typeface="StarSymbol"/>
              <a:buChar char=""/>
            </a:pPr>
            <a:r>
              <a:rPr lang="it-IT" sz="4600" strike="noStrike"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4600" strike="noStrike"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4600" strike="noStrike"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4600" strike="noStrike"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4600" strike="noStrike"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4600" strike="noStrike">
                <a:latin typeface="Arial"/>
                <a:ea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4600" strike="noStrike">
                <a:latin typeface="Arial"/>
                <a:ea typeface="Arial"/>
              </a:rPr>
              <a:t>Seventh Outline LevelFare clic sull'icona per inserire un'immagine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761560" y="7633440"/>
            <a:ext cx="8452800" cy="114444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45000"/>
              <a:buFont typeface="StarSymbol"/>
              <a:buChar char=""/>
            </a:pPr>
            <a:r>
              <a:rPr lang="it-IT" sz="2000" strike="noStrike">
                <a:latin typeface="Helvetica Light"/>
                <a:ea typeface="Helvetica Ligh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000" strike="noStrike">
                <a:latin typeface="Helvetica Light"/>
                <a:ea typeface="Helvetica Ligh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 strike="noStrike">
                <a:latin typeface="Helvetica Light"/>
                <a:ea typeface="Helvetica Ligh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 strike="noStrike">
                <a:latin typeface="Helvetica Light"/>
                <a:ea typeface="Helvetica Ligh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 strike="noStrike">
                <a:latin typeface="Helvetica Light"/>
                <a:ea typeface="Helvetica Ligh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 strike="noStrike">
                <a:latin typeface="Helvetica Light"/>
                <a:ea typeface="Helvetica Light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strike="noStrike">
                <a:latin typeface="Helvetica Light"/>
                <a:ea typeface="Helvetica Light"/>
              </a:rPr>
              <a:t>Seventh Outline LevelFare clic per modificare stili del testo dello schema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dt"/>
          </p:nvPr>
        </p:nvSpPr>
        <p:spPr>
          <a:xfrm>
            <a:off x="650160" y="9040320"/>
            <a:ext cx="3034080" cy="521280"/>
          </a:xfrm>
          <a:prstGeom prst="rect">
            <a:avLst/>
          </a:prstGeom>
        </p:spPr>
        <p:txBody>
          <a:bodyPr lIns="129960" rIns="129960" tIns="65160" bIns="65160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ftr"/>
          </p:nvPr>
        </p:nvSpPr>
        <p:spPr>
          <a:xfrm>
            <a:off x="4443480" y="9040320"/>
            <a:ext cx="4117680" cy="521280"/>
          </a:xfrm>
          <a:prstGeom prst="rect">
            <a:avLst/>
          </a:prstGeom>
        </p:spPr>
        <p:txBody>
          <a:bodyPr lIns="129960" rIns="129960" tIns="65160" bIns="65160"/>
          <a:p>
            <a:endParaRPr/>
          </a:p>
        </p:txBody>
      </p:sp>
      <p:sp>
        <p:nvSpPr>
          <p:cNvPr id="41" name="PlaceHolder 6"/>
          <p:cNvSpPr>
            <a:spLocks noGrp="1"/>
          </p:cNvSpPr>
          <p:nvPr>
            <p:ph type="sldNum"/>
          </p:nvPr>
        </p:nvSpPr>
        <p:spPr>
          <a:xfrm>
            <a:off x="6310080" y="9258480"/>
            <a:ext cx="371880" cy="2764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630137A0-FE1D-4A10-B6D8-188697FF4051}" type="slidenum">
              <a:rPr lang="it-IT" strike="noStrike">
                <a:latin typeface="Helvetica Light"/>
                <a:ea typeface="Helvetica Light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70080" y="254160"/>
            <a:ext cx="10464480" cy="24379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it-IT" sz="8000" strike="noStrike">
                <a:latin typeface="Helvetica Light"/>
                <a:ea typeface="Helvetica Light"/>
              </a:rPr>
              <a:t>Click to edit the title text formatTitolo Testo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70080" y="2768760"/>
            <a:ext cx="10464480" cy="571464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800" strike="noStrike">
                <a:latin typeface="Helvetica Light"/>
                <a:ea typeface="Helvetica Ligh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800" strike="noStrike">
                <a:latin typeface="Helvetica Light"/>
                <a:ea typeface="Helvetica Ligh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Seventh Outline LevelCorpo livello uno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due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tre</a:t>
            </a:r>
            <a:endParaRPr/>
          </a:p>
          <a:p>
            <a:pPr lvl="9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quattro</a:t>
            </a:r>
            <a:endParaRPr/>
          </a:p>
          <a:p>
            <a:pPr lvl="9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Livello 5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6311880" y="9258480"/>
            <a:ext cx="368280" cy="3805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6B3F705F-DFA6-42CF-A4F4-126351852601}" type="slidenum">
              <a:rPr lang="it-IT" strike="noStrike">
                <a:latin typeface="Helvetica Light"/>
                <a:ea typeface="Helvetica Light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slideLayout" Target="../slideLayouts/slideLayout1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slideLayout" Target="../slideLayouts/slideLayout1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1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slideLayout" Target="../slideLayouts/slideLayout1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1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1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1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image" Target="../media/image70.jpeg"/><Relationship Id="rId4" Type="http://schemas.openxmlformats.org/officeDocument/2006/relationships/slideLayout" Target="../slideLayouts/slideLayout1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slideLayout" Target="../slideLayouts/slideLayout6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rect3841.png" descr=""/>
          <p:cNvPicPr/>
          <p:nvPr/>
        </p:nvPicPr>
        <p:blipFill>
          <a:blip r:embed="rId1"/>
          <a:stretch/>
        </p:blipFill>
        <p:spPr>
          <a:xfrm>
            <a:off x="-1024200" y="-63000"/>
            <a:ext cx="15490440" cy="1936080"/>
          </a:xfrm>
          <a:prstGeom prst="rect">
            <a:avLst/>
          </a:prstGeom>
          <a:ln w="12600"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116640" y="2074320"/>
            <a:ext cx="12752280" cy="7457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i="1" lang="it-IT" sz="8800" strike="noStrike">
                <a:solidFill>
                  <a:srgbClr val="164f86"/>
                </a:solidFill>
                <a:latin typeface="Arial"/>
                <a:ea typeface="Arial"/>
              </a:rPr>
              <a:t>Procedure esecutive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i="1" lang="it-IT" sz="4400" strike="noStrike">
                <a:solidFill>
                  <a:srgbClr val="800000"/>
                </a:solidFill>
                <a:latin typeface="Arial"/>
                <a:ea typeface="Arial"/>
              </a:rPr>
              <a:t>Avv. Valentina CAROLLO</a:t>
            </a:r>
            <a:endParaRPr/>
          </a:p>
          <a:p>
            <a:pPr algn="r">
              <a:lnSpc>
                <a:spcPct val="100000"/>
              </a:lnSpc>
            </a:pPr>
            <a:r>
              <a:rPr b="1" i="1" lang="it-IT" sz="4400" strike="noStrike">
                <a:solidFill>
                  <a:srgbClr val="800000"/>
                </a:solidFill>
                <a:latin typeface="Arial"/>
                <a:ea typeface="Arial"/>
              </a:rPr>
              <a:t>Avv. Andrea PONTECORVO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i="1" lang="it-IT" sz="3200" strike="noStrike">
                <a:solidFill>
                  <a:srgbClr val="800000"/>
                </a:solidFill>
                <a:latin typeface="Arial"/>
                <a:ea typeface="Arial"/>
              </a:rPr>
              <a:t>BRESCIA, 4 maggio 2015</a:t>
            </a:r>
            <a:endParaRPr/>
          </a:p>
        </p:txBody>
      </p:sp>
    </p:spTree>
  </p:cSld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2975120" cy="869976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-30600" y="44280"/>
            <a:ext cx="13090320" cy="973296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-74520" y="12960"/>
            <a:ext cx="13028040" cy="975312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90720" y="81360"/>
            <a:ext cx="5730120" cy="360180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4064040" y="2815560"/>
            <a:ext cx="8889840" cy="5736240"/>
          </a:xfrm>
          <a:prstGeom prst="rect">
            <a:avLst/>
          </a:prstGeom>
          <a:ln>
            <a:noFill/>
          </a:ln>
        </p:spPr>
      </p:pic>
      <p:sp>
        <p:nvSpPr>
          <p:cNvPr id="148" name="TextShape 1"/>
          <p:cNvSpPr txBox="1"/>
          <p:nvPr/>
        </p:nvSpPr>
        <p:spPr>
          <a:xfrm>
            <a:off x="6011280" y="275400"/>
            <a:ext cx="6900480" cy="213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it-IT" sz="4000">
                <a:solidFill>
                  <a:srgbClr val="000099"/>
                </a:solidFill>
                <a:latin typeface="Arial"/>
              </a:rPr>
              <a:t>Atti e Documenti da inserire in Busta, così come indicati dal redattore </a:t>
            </a:r>
            <a:r>
              <a:rPr b="1" lang="it-IT" sz="3200">
                <a:solidFill>
                  <a:srgbClr val="000099"/>
                </a:solidFill>
                <a:latin typeface="Arial"/>
              </a:rPr>
              <a:t>(es. Pign. MOBILIARE)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84600" y="4951440"/>
            <a:ext cx="3915720" cy="226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/>
            <a:r>
              <a:rPr lang="it-IT" sz="4000">
                <a:solidFill>
                  <a:srgbClr val="990000"/>
                </a:solidFill>
                <a:latin typeface="Arial"/>
              </a:rPr>
              <a:t>La </a:t>
            </a:r>
            <a:r>
              <a:rPr b="1" lang="it-IT" sz="4000">
                <a:solidFill>
                  <a:srgbClr val="990000"/>
                </a:solidFill>
                <a:latin typeface="Arial"/>
              </a:rPr>
              <a:t>N.I.R.</a:t>
            </a:r>
            <a:r>
              <a:rPr lang="it-IT" sz="4000">
                <a:solidFill>
                  <a:srgbClr val="990000"/>
                </a:solidFill>
                <a:latin typeface="Arial"/>
              </a:rPr>
              <a:t> viene generata automaticamente</a:t>
            </a:r>
            <a:endParaRPr/>
          </a:p>
        </p:txBody>
      </p:sp>
    </p:spTree>
  </p:cSld>
  <p:transition spd="slow">
    <p:wipe dir="u"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97560" y="106920"/>
            <a:ext cx="12814200" cy="7068600"/>
          </a:xfrm>
          <a:prstGeom prst="rect">
            <a:avLst/>
          </a:prstGeom>
          <a:ln>
            <a:noFill/>
          </a:ln>
        </p:spPr>
      </p:pic>
      <p:sp>
        <p:nvSpPr>
          <p:cNvPr id="152" name="TextShape 1"/>
          <p:cNvSpPr txBox="1"/>
          <p:nvPr/>
        </p:nvSpPr>
        <p:spPr>
          <a:xfrm>
            <a:off x="507960" y="7019640"/>
            <a:ext cx="12149640" cy="159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it-IT" sz="4000">
                <a:solidFill>
                  <a:srgbClr val="000099"/>
                </a:solidFill>
                <a:latin typeface="Arial"/>
              </a:rPr>
              <a:t>Atti</a:t>
            </a:r>
            <a:r>
              <a:rPr lang="it-IT" sz="4000">
                <a:solidFill>
                  <a:srgbClr val="000099"/>
                </a:solidFill>
                <a:latin typeface="Arial"/>
              </a:rPr>
              <a:t> e </a:t>
            </a:r>
            <a:r>
              <a:rPr b="1" lang="it-IT" sz="4000">
                <a:solidFill>
                  <a:srgbClr val="000099"/>
                </a:solidFill>
                <a:latin typeface="Arial"/>
              </a:rPr>
              <a:t>Documenti</a:t>
            </a:r>
            <a:r>
              <a:rPr lang="it-IT" sz="4000">
                <a:solidFill>
                  <a:srgbClr val="000099"/>
                </a:solidFill>
                <a:latin typeface="Arial"/>
              </a:rPr>
              <a:t> da inserire in </a:t>
            </a:r>
            <a:r>
              <a:rPr b="1" lang="it-IT" sz="4000">
                <a:solidFill>
                  <a:srgbClr val="000099"/>
                </a:solidFill>
                <a:latin typeface="Arial"/>
              </a:rPr>
              <a:t>Busta</a:t>
            </a:r>
            <a:r>
              <a:rPr lang="it-IT" sz="4000">
                <a:solidFill>
                  <a:srgbClr val="000099"/>
                </a:solidFill>
                <a:latin typeface="Arial"/>
              </a:rPr>
              <a:t>, così come indicati dal redattore </a:t>
            </a:r>
            <a:r>
              <a:rPr b="1" lang="it-IT" sz="3200">
                <a:solidFill>
                  <a:srgbClr val="000099"/>
                </a:solidFill>
                <a:latin typeface="Arial"/>
              </a:rPr>
              <a:t>(es.</a:t>
            </a:r>
            <a:r>
              <a:rPr b="1" lang="it-IT" sz="3200">
                <a:solidFill>
                  <a:srgbClr val="800000"/>
                </a:solidFill>
                <a:latin typeface="Arial"/>
              </a:rPr>
              <a:t> Pign. MOBILIARE PRESSO TERZI</a:t>
            </a:r>
            <a:r>
              <a:rPr b="1" lang="it-IT" sz="3200">
                <a:solidFill>
                  <a:srgbClr val="000099"/>
                </a:solidFill>
                <a:latin typeface="Arial"/>
              </a:rPr>
              <a:t>)</a:t>
            </a:r>
            <a:endParaRPr/>
          </a:p>
        </p:txBody>
      </p:sp>
    </p:spTree>
  </p:cSld>
  <p:transition spd="slow">
    <p:wipe dir="u"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54" name="TextShape 1"/>
          <p:cNvSpPr txBox="1"/>
          <p:nvPr/>
        </p:nvSpPr>
        <p:spPr>
          <a:xfrm>
            <a:off x="380880" y="63720"/>
            <a:ext cx="12149640" cy="1447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it-IT" sz="4000">
                <a:solidFill>
                  <a:srgbClr val="000099"/>
                </a:solidFill>
                <a:latin typeface="Arial"/>
              </a:rPr>
              <a:t>Atti</a:t>
            </a:r>
            <a:r>
              <a:rPr lang="it-IT" sz="4000">
                <a:solidFill>
                  <a:srgbClr val="000099"/>
                </a:solidFill>
                <a:latin typeface="Arial"/>
              </a:rPr>
              <a:t> e </a:t>
            </a:r>
            <a:r>
              <a:rPr b="1" lang="it-IT" sz="4000">
                <a:solidFill>
                  <a:srgbClr val="000099"/>
                </a:solidFill>
                <a:latin typeface="Arial"/>
              </a:rPr>
              <a:t>Documenti</a:t>
            </a:r>
            <a:r>
              <a:rPr lang="it-IT" sz="4000">
                <a:solidFill>
                  <a:srgbClr val="000099"/>
                </a:solidFill>
                <a:latin typeface="Arial"/>
              </a:rPr>
              <a:t> da inserire in </a:t>
            </a:r>
            <a:r>
              <a:rPr b="1" lang="it-IT" sz="4000">
                <a:solidFill>
                  <a:srgbClr val="000099"/>
                </a:solidFill>
                <a:latin typeface="Arial"/>
              </a:rPr>
              <a:t>Busta</a:t>
            </a:r>
            <a:r>
              <a:rPr lang="it-IT" sz="4000">
                <a:solidFill>
                  <a:srgbClr val="000099"/>
                </a:solidFill>
                <a:latin typeface="Arial"/>
              </a:rPr>
              <a:t>, così come indicati dal redattore </a:t>
            </a:r>
            <a:r>
              <a:rPr b="1" lang="it-IT" sz="4400">
                <a:solidFill>
                  <a:srgbClr val="000099"/>
                </a:solidFill>
                <a:latin typeface="Arial"/>
              </a:rPr>
              <a:t>(es.</a:t>
            </a:r>
            <a:r>
              <a:rPr b="1" lang="it-IT" sz="4400">
                <a:solidFill>
                  <a:srgbClr val="800000"/>
                </a:solidFill>
                <a:latin typeface="Arial"/>
              </a:rPr>
              <a:t> Pign. IMMOBILIARE</a:t>
            </a:r>
            <a:r>
              <a:rPr b="1" lang="it-IT" sz="4400">
                <a:solidFill>
                  <a:srgbClr val="000099"/>
                </a:solidFill>
                <a:latin typeface="Arial"/>
              </a:rPr>
              <a:t>)</a:t>
            </a:r>
            <a:endParaRPr/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27000" y="1513080"/>
            <a:ext cx="12926880" cy="705960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326780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1833480" y="52920"/>
            <a:ext cx="11620800" cy="973404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3"/>
          <a:stretch/>
        </p:blipFill>
        <p:spPr>
          <a:xfrm>
            <a:off x="152280" y="6238800"/>
            <a:ext cx="3800520" cy="233388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-7920" y="5040"/>
            <a:ext cx="12961800" cy="9753120"/>
          </a:xfrm>
          <a:prstGeom prst="rect">
            <a:avLst/>
          </a:prstGeom>
          <a:ln>
            <a:noFill/>
          </a:ln>
        </p:spPr>
      </p:pic>
      <p:pic>
        <p:nvPicPr>
          <p:cNvPr id="160" name="rect3841.png" descr=""/>
          <p:cNvPicPr/>
          <p:nvPr/>
        </p:nvPicPr>
        <p:blipFill>
          <a:blip r:embed="rId2"/>
          <a:stretch/>
        </p:blipFill>
        <p:spPr>
          <a:xfrm>
            <a:off x="8024400" y="8309880"/>
            <a:ext cx="11462760" cy="1425600"/>
          </a:xfrm>
          <a:prstGeom prst="rect">
            <a:avLst/>
          </a:prstGeom>
          <a:ln w="12600">
            <a:noFill/>
          </a:ln>
        </p:spPr>
      </p:pic>
      <p:pic>
        <p:nvPicPr>
          <p:cNvPr id="161" name="" descr=""/>
          <p:cNvPicPr/>
          <p:nvPr/>
        </p:nvPicPr>
        <p:blipFill>
          <a:blip r:embed="rId3"/>
          <a:stretch/>
        </p:blipFill>
        <p:spPr>
          <a:xfrm>
            <a:off x="8457840" y="5305680"/>
            <a:ext cx="4424760" cy="255240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63" name="TextShape 1"/>
          <p:cNvSpPr txBox="1"/>
          <p:nvPr/>
        </p:nvSpPr>
        <p:spPr>
          <a:xfrm>
            <a:off x="159120" y="3368880"/>
            <a:ext cx="12528000" cy="434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just"/>
            <a:r>
              <a:rPr lang="it-IT" sz="3600">
                <a:solidFill>
                  <a:srgbClr val="000099"/>
                </a:solidFill>
                <a:latin typeface="Arial"/>
              </a:rPr>
              <a:t>Io sottoscritto </a:t>
            </a:r>
            <a:r>
              <a:rPr b="1" lang="it-IT" sz="3600">
                <a:solidFill>
                  <a:srgbClr val="990000"/>
                </a:solidFill>
                <a:latin typeface="Arial"/>
              </a:rPr>
              <a:t>Avv. ….</a:t>
            </a:r>
            <a:r>
              <a:rPr lang="it-IT" sz="3600">
                <a:solidFill>
                  <a:srgbClr val="000099"/>
                </a:solidFill>
                <a:latin typeface="Arial"/>
              </a:rPr>
              <a:t>, in qualità di difensore del creditore pignorante Sig. Tizio, nell’instaurando pro-cedimento esecutivo,</a:t>
            </a:r>
            <a:endParaRPr/>
          </a:p>
          <a:p>
            <a:pPr algn="ctr"/>
            <a:r>
              <a:rPr b="1" lang="it-IT" sz="3600">
                <a:solidFill>
                  <a:srgbClr val="990000"/>
                </a:solidFill>
                <a:latin typeface="Arial"/>
              </a:rPr>
              <a:t>DICHIARO</a:t>
            </a:r>
            <a:endParaRPr/>
          </a:p>
          <a:p>
            <a:pPr algn="just"/>
            <a:r>
              <a:rPr lang="it-IT" sz="3600">
                <a:solidFill>
                  <a:srgbClr val="000099"/>
                </a:solidFill>
                <a:latin typeface="Arial"/>
              </a:rPr>
              <a:t>ai sensi dell’art. 18, D.L 132/2014</a:t>
            </a:r>
            <a:r>
              <a:rPr b="1" lang="it-IT" sz="3600">
                <a:solidFill>
                  <a:srgbClr val="990000"/>
                </a:solidFill>
                <a:latin typeface="Arial"/>
              </a:rPr>
              <a:t>***</a:t>
            </a:r>
            <a:r>
              <a:rPr lang="it-IT" sz="3600">
                <a:solidFill>
                  <a:srgbClr val="000099"/>
                </a:solidFill>
                <a:latin typeface="Arial"/>
              </a:rPr>
              <a:t>, che le presenti copie informatiche del </a:t>
            </a:r>
            <a:r>
              <a:rPr lang="it-IT" sz="3600">
                <a:solidFill>
                  <a:srgbClr val="800000"/>
                </a:solidFill>
                <a:latin typeface="Arial"/>
              </a:rPr>
              <a:t>...</a:t>
            </a:r>
            <a:r>
              <a:rPr lang="it-IT" sz="3600">
                <a:solidFill>
                  <a:srgbClr val="000099"/>
                </a:solidFill>
                <a:latin typeface="Arial"/>
              </a:rPr>
              <a:t>, del titolo esecutivo e del precetto, trasmesse telematicamente all’Ufficio Giudiziario, </a:t>
            </a:r>
            <a:r>
              <a:rPr b="1" lang="it-IT" sz="3600">
                <a:solidFill>
                  <a:srgbClr val="990000"/>
                </a:solidFill>
                <a:latin typeface="Arial"/>
              </a:rPr>
              <a:t>sono con-formi agli originali da cui sono estratte</a:t>
            </a:r>
            <a:endParaRPr/>
          </a:p>
        </p:txBody>
      </p:sp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674640" y="144000"/>
            <a:ext cx="11565360" cy="3209040"/>
          </a:xfrm>
          <a:prstGeom prst="rect">
            <a:avLst/>
          </a:prstGeom>
          <a:ln>
            <a:noFill/>
          </a:ln>
        </p:spPr>
      </p:pic>
      <p:sp>
        <p:nvSpPr>
          <p:cNvPr id="165" name="TextShape 2"/>
          <p:cNvSpPr txBox="1"/>
          <p:nvPr/>
        </p:nvSpPr>
        <p:spPr>
          <a:xfrm>
            <a:off x="6400800" y="7855200"/>
            <a:ext cx="6514920" cy="660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it-IT" sz="3600">
                <a:solidFill>
                  <a:srgbClr val="003300"/>
                </a:solidFill>
                <a:latin typeface="Arial"/>
              </a:rPr>
              <a:t>***art. 16 </a:t>
            </a:r>
            <a:r>
              <a:rPr i="1" lang="it-IT" sz="3600">
                <a:solidFill>
                  <a:srgbClr val="003300"/>
                </a:solidFill>
                <a:latin typeface="Arial"/>
              </a:rPr>
              <a:t>bis,</a:t>
            </a:r>
            <a:r>
              <a:rPr lang="it-IT" sz="3600">
                <a:solidFill>
                  <a:srgbClr val="003300"/>
                </a:solidFill>
                <a:latin typeface="Arial"/>
              </a:rPr>
              <a:t> c. 2 DL 179/2012</a:t>
            </a:r>
            <a:endParaRPr/>
          </a:p>
        </p:txBody>
      </p:sp>
    </p:spTree>
  </p:cSld>
  <p:transition spd="slow">
    <p:wipe dir="u"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67" name="TextShape 1"/>
          <p:cNvSpPr txBox="1"/>
          <p:nvPr/>
        </p:nvSpPr>
        <p:spPr>
          <a:xfrm>
            <a:off x="799920" y="748440"/>
            <a:ext cx="6171840" cy="2194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it-IT" sz="7200">
                <a:solidFill>
                  <a:srgbClr val="800000"/>
                </a:solidFill>
                <a:latin typeface="Arial"/>
              </a:rPr>
              <a:t>Attenzione</a:t>
            </a:r>
            <a:r>
              <a:rPr b="1" lang="it-IT" sz="15469">
                <a:solidFill>
                  <a:srgbClr val="800000"/>
                </a:solidFill>
                <a:latin typeface="Arial"/>
              </a:rPr>
              <a:t>!</a:t>
            </a:r>
            <a:endParaRPr/>
          </a:p>
        </p:txBody>
      </p:sp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6819840" y="86040"/>
            <a:ext cx="6076800" cy="5324400"/>
          </a:xfrm>
          <a:prstGeom prst="rect">
            <a:avLst/>
          </a:prstGeom>
          <a:ln>
            <a:noFill/>
          </a:ln>
        </p:spPr>
      </p:pic>
      <p:sp>
        <p:nvSpPr>
          <p:cNvPr id="169" name="TextShape 2"/>
          <p:cNvSpPr txBox="1"/>
          <p:nvPr/>
        </p:nvSpPr>
        <p:spPr>
          <a:xfrm>
            <a:off x="101880" y="3427560"/>
            <a:ext cx="7689600" cy="4085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it-IT" sz="7200">
                <a:solidFill>
                  <a:srgbClr val="000066"/>
                </a:solidFill>
                <a:latin typeface="Arial"/>
              </a:rPr>
              <a:t>DPCM</a:t>
            </a:r>
            <a:endParaRPr/>
          </a:p>
          <a:p>
            <a:pPr algn="ctr"/>
            <a:r>
              <a:rPr b="1" lang="it-IT" sz="7200">
                <a:solidFill>
                  <a:srgbClr val="000066"/>
                </a:solidFill>
                <a:latin typeface="Arial"/>
              </a:rPr>
              <a:t>13.11.2014</a:t>
            </a:r>
            <a:endParaRPr/>
          </a:p>
          <a:p>
            <a:pPr algn="ctr"/>
            <a:r>
              <a:rPr b="1" lang="it-IT" sz="7200">
                <a:solidFill>
                  <a:srgbClr val="000066"/>
                </a:solidFill>
                <a:latin typeface="Arial"/>
              </a:rPr>
              <a:t>(G.U. 12.01.2015)</a:t>
            </a:r>
            <a:endParaRPr/>
          </a:p>
        </p:txBody>
      </p:sp>
    </p:spTree>
  </p:cSld>
  <p:transition spd="slow">
    <p:wipe dir="u"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952000" y="217800"/>
            <a:ext cx="6780240" cy="1114200"/>
          </a:xfrm>
          <a:prstGeom prst="rect">
            <a:avLst/>
          </a:prstGeom>
          <a:solidFill>
            <a:srgbClr val="ffffff">
              <a:alpha val="78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i="1" lang="it-IT" sz="5500" strike="noStrike">
                <a:solidFill>
                  <a:srgbClr val="53585f"/>
                </a:solidFill>
                <a:latin typeface="Helvetica Light"/>
                <a:ea typeface="Gill Sans SemiBold"/>
              </a:rPr>
              <a:t>    </a:t>
            </a:r>
            <a:r>
              <a:rPr i="1" lang="it-IT" sz="5500" strike="noStrike">
                <a:solidFill>
                  <a:srgbClr val="53585f"/>
                </a:solidFill>
                <a:latin typeface="Helvetica Light"/>
                <a:ea typeface="Gill Sans SemiBold"/>
              </a:rPr>
              <a:t>quadro normativo</a:t>
            </a:r>
            <a:endParaRPr/>
          </a:p>
        </p:txBody>
      </p:sp>
      <p:pic>
        <p:nvPicPr>
          <p:cNvPr id="116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503280" y="1158840"/>
            <a:ext cx="12196800" cy="702108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71" name="TextShape 1"/>
          <p:cNvSpPr txBox="1"/>
          <p:nvPr/>
        </p:nvSpPr>
        <p:spPr>
          <a:xfrm>
            <a:off x="101880" y="2959920"/>
            <a:ext cx="12528000" cy="5631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just"/>
            <a:r>
              <a:rPr lang="it-IT" sz="3600">
                <a:solidFill>
                  <a:srgbClr val="000099"/>
                </a:solidFill>
                <a:latin typeface="Arial"/>
              </a:rPr>
              <a:t>File: </a:t>
            </a:r>
            <a:r>
              <a:rPr b="1" lang="it-IT" sz="3600">
                <a:solidFill>
                  <a:srgbClr val="990000"/>
                </a:solidFill>
                <a:latin typeface="Arial"/>
              </a:rPr>
              <a:t>verbale di pignoramento del…….</a:t>
            </a:r>
            <a:r>
              <a:rPr lang="it-IT" sz="3600">
                <a:solidFill>
                  <a:srgbClr val="000099"/>
                </a:solidFill>
                <a:latin typeface="Arial"/>
              </a:rPr>
              <a:t> -</a:t>
            </a:r>
            <a:endParaRPr/>
          </a:p>
          <a:p>
            <a:r>
              <a:rPr lang="it-IT" sz="3600">
                <a:solidFill>
                  <a:srgbClr val="000099"/>
                </a:solidFill>
                <a:latin typeface="Arial"/>
              </a:rPr>
              <a:t>Impronta SHA256: 815e20dc6f9a988c1e229aeab37ca6d5cf4f5cf2ec28ec9a91db3f838f40b2f3 - Riferimento temporale UTC: 2015-02-16T14:25:00.000Z</a:t>
            </a:r>
            <a:endParaRPr/>
          </a:p>
          <a:p>
            <a:pPr algn="just"/>
            <a:r>
              <a:rPr lang="it-IT" sz="3600">
                <a:solidFill>
                  <a:srgbClr val="000099"/>
                </a:solidFill>
                <a:latin typeface="Arial"/>
              </a:rPr>
              <a:t>File: </a:t>
            </a:r>
            <a:r>
              <a:rPr b="1" lang="it-IT" sz="3600">
                <a:solidFill>
                  <a:srgbClr val="800000"/>
                </a:solidFill>
                <a:latin typeface="Arial"/>
              </a:rPr>
              <a:t>decreto ingiuntivo n………….. del Tribunale di….</a:t>
            </a:r>
            <a:endParaRPr/>
          </a:p>
          <a:p>
            <a:r>
              <a:rPr lang="it-IT" sz="3600">
                <a:solidFill>
                  <a:srgbClr val="000099"/>
                </a:solidFill>
                <a:latin typeface="Arial"/>
              </a:rPr>
              <a:t>Impronta SHA256: 26ef34ab4bea6bb7629a8451e4b7736834a4bc63b10130d7c9dccd0270c65f89 Riferimento temporale UTC: 2015-02-16T14:25:00.000Z</a:t>
            </a:r>
            <a:endParaRPr/>
          </a:p>
          <a:p>
            <a:pPr algn="ctr"/>
            <a:endParaRPr/>
          </a:p>
        </p:txBody>
      </p:sp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185760" y="216000"/>
            <a:ext cx="12558240" cy="273600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74" name="TextShape 1"/>
          <p:cNvSpPr txBox="1"/>
          <p:nvPr/>
        </p:nvSpPr>
        <p:spPr>
          <a:xfrm>
            <a:off x="63720" y="6600240"/>
            <a:ext cx="12932640" cy="181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it-IT" sz="4000">
                <a:solidFill>
                  <a:srgbClr val="000099"/>
                </a:solidFill>
                <a:latin typeface="Arial"/>
              </a:rPr>
              <a:t>Per il TESTO della</a:t>
            </a:r>
            <a:endParaRPr/>
          </a:p>
          <a:p>
            <a:pPr algn="ctr"/>
            <a:r>
              <a:rPr b="1" lang="it-IT" sz="4000">
                <a:solidFill>
                  <a:srgbClr val="000099"/>
                </a:solidFill>
                <a:latin typeface="Arial"/>
              </a:rPr>
              <a:t>CIRCOLARE MINISTERIALE 03 MARZO 2015</a:t>
            </a:r>
            <a:endParaRPr/>
          </a:p>
          <a:p>
            <a:pPr algn="ctr"/>
            <a:r>
              <a:rPr b="1" i="1" lang="it-IT" sz="4800">
                <a:solidFill>
                  <a:srgbClr val="990000"/>
                </a:solidFill>
                <a:latin typeface="Arial"/>
              </a:rPr>
              <a:t>http://www.iuslaw.it/?p=3126</a:t>
            </a:r>
            <a:endParaRPr/>
          </a:p>
        </p:txBody>
      </p:sp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504000" y="2448000"/>
            <a:ext cx="3562200" cy="157392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3"/>
          <a:stretch/>
        </p:blipFill>
        <p:spPr>
          <a:xfrm>
            <a:off x="8740080" y="2408760"/>
            <a:ext cx="3571920" cy="165528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4"/>
          <a:stretch/>
        </p:blipFill>
        <p:spPr>
          <a:xfrm>
            <a:off x="4653360" y="2431080"/>
            <a:ext cx="3686040" cy="161208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5"/>
          <a:stretch/>
        </p:blipFill>
        <p:spPr>
          <a:xfrm>
            <a:off x="0" y="192240"/>
            <a:ext cx="13004640" cy="225576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6"/>
          <a:stretch/>
        </p:blipFill>
        <p:spPr>
          <a:xfrm>
            <a:off x="207360" y="4070160"/>
            <a:ext cx="12600000" cy="261864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81" name="" descr=""/>
          <p:cNvPicPr/>
          <p:nvPr/>
        </p:nvPicPr>
        <p:blipFill>
          <a:blip r:embed="rId2"/>
          <a:stretch/>
        </p:blipFill>
        <p:spPr>
          <a:xfrm>
            <a:off x="85680" y="92520"/>
            <a:ext cx="6394320" cy="127548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3"/>
          <a:stretch/>
        </p:blipFill>
        <p:spPr>
          <a:xfrm>
            <a:off x="85680" y="1368000"/>
            <a:ext cx="12868200" cy="709020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84" name="" descr=""/>
          <p:cNvPicPr/>
          <p:nvPr/>
        </p:nvPicPr>
        <p:blipFill>
          <a:blip r:embed="rId2"/>
          <a:stretch/>
        </p:blipFill>
        <p:spPr>
          <a:xfrm>
            <a:off x="3864960" y="48960"/>
            <a:ext cx="5602680" cy="132300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3"/>
          <a:stretch/>
        </p:blipFill>
        <p:spPr>
          <a:xfrm>
            <a:off x="0" y="1296000"/>
            <a:ext cx="13004640" cy="696312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87" name="" descr=""/>
          <p:cNvPicPr/>
          <p:nvPr/>
        </p:nvPicPr>
        <p:blipFill>
          <a:blip r:embed="rId2"/>
          <a:stretch/>
        </p:blipFill>
        <p:spPr>
          <a:xfrm>
            <a:off x="144000" y="144000"/>
            <a:ext cx="12744000" cy="381600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3"/>
          <a:stretch/>
        </p:blipFill>
        <p:spPr>
          <a:xfrm>
            <a:off x="144000" y="3862080"/>
            <a:ext cx="12860640" cy="452700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174600" y="175320"/>
            <a:ext cx="12713400" cy="821376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>
            <a:off x="0" y="194760"/>
            <a:ext cx="12881880" cy="801324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55080" y="54000"/>
            <a:ext cx="12949560" cy="851400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347760" y="3409200"/>
            <a:ext cx="12606120" cy="5086800"/>
          </a:xfrm>
          <a:prstGeom prst="rect">
            <a:avLst/>
          </a:prstGeom>
          <a:ln>
            <a:noFill/>
          </a:ln>
        </p:spPr>
      </p:pic>
      <p:pic>
        <p:nvPicPr>
          <p:cNvPr id="197" name="" descr=""/>
          <p:cNvPicPr/>
          <p:nvPr/>
        </p:nvPicPr>
        <p:blipFill>
          <a:blip r:embed="rId3"/>
          <a:stretch/>
        </p:blipFill>
        <p:spPr>
          <a:xfrm>
            <a:off x="3510000" y="315000"/>
            <a:ext cx="6072120" cy="311436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99" name="TextShape 1"/>
          <p:cNvSpPr txBox="1"/>
          <p:nvPr/>
        </p:nvSpPr>
        <p:spPr>
          <a:xfrm>
            <a:off x="95400" y="56520"/>
            <a:ext cx="12801600" cy="6306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it-IT" sz="4400">
                <a:solidFill>
                  <a:srgbClr val="000099"/>
                </a:solidFill>
                <a:latin typeface="Arial"/>
              </a:rPr>
              <a:t>L'</a:t>
            </a:r>
            <a:r>
              <a:rPr lang="it-IT" sz="4400">
                <a:solidFill>
                  <a:srgbClr val="990000"/>
                </a:solidFill>
                <a:latin typeface="Arial"/>
              </a:rPr>
              <a:t>art. 2471 cod. civ.</a:t>
            </a:r>
            <a:r>
              <a:rPr lang="it-IT" sz="4400">
                <a:solidFill>
                  <a:srgbClr val="000099"/>
                </a:solidFill>
                <a:latin typeface="Arial"/>
              </a:rPr>
              <a:t>  prevede, così come nel  pignoramento presso terzi, che il pignoramento della quota di SRL debba essere</a:t>
            </a:r>
            <a:r>
              <a:rPr lang="it-IT" sz="4400">
                <a:solidFill>
                  <a:srgbClr val="000099"/>
                </a:solidFill>
                <a:latin typeface="Arial"/>
              </a:rPr>
              <a:t>
</a:t>
            </a:r>
            <a:r>
              <a:rPr b="1" lang="it-IT" sz="4400">
                <a:solidFill>
                  <a:srgbClr val="990000"/>
                </a:solidFill>
                <a:latin typeface="Arial"/>
              </a:rPr>
              <a:t>notificata  sia  al  debitore  esecutato  sia  alla</a:t>
            </a:r>
            <a:r>
              <a:rPr b="1" lang="it-IT" sz="4400">
                <a:solidFill>
                  <a:srgbClr val="990000"/>
                </a:solidFill>
                <a:latin typeface="Arial"/>
              </a:rPr>
              <a:t>
</a:t>
            </a:r>
            <a:r>
              <a:rPr b="1" lang="it-IT" sz="4400">
                <a:solidFill>
                  <a:srgbClr val="990000"/>
                </a:solidFill>
                <a:latin typeface="Arial"/>
              </a:rPr>
              <a:t>società partecipata</a:t>
            </a:r>
            <a:r>
              <a:rPr lang="it-IT" sz="4400">
                <a:solidFill>
                  <a:srgbClr val="000099"/>
                </a:solidFill>
                <a:latin typeface="Arial"/>
              </a:rPr>
              <a:t>.</a:t>
            </a:r>
            <a:r>
              <a:rPr lang="it-IT" sz="3600">
                <a:solidFill>
                  <a:srgbClr val="000099"/>
                </a:solidFill>
                <a:latin typeface="Arial"/>
              </a:rPr>
              <a:t>
</a:t>
            </a:r>
            <a:r>
              <a:rPr lang="it-IT" sz="4400">
                <a:solidFill>
                  <a:srgbClr val="000099"/>
                </a:solidFill>
                <a:latin typeface="Arial"/>
              </a:rPr>
              <a:t>Al contempo,  così come  per il pignoramento  immobiliare, sempre l'art. 2471 c.c. stabilisce che il</a:t>
            </a:r>
            <a:r>
              <a:rPr lang="it-IT" sz="3600">
                <a:solidFill>
                  <a:srgbClr val="000099"/>
                </a:solidFill>
                <a:latin typeface="Arial"/>
              </a:rPr>
              <a:t>
</a:t>
            </a:r>
            <a:r>
              <a:rPr b="1" lang="it-IT" sz="4400">
                <a:solidFill>
                  <a:srgbClr val="800000"/>
                </a:solidFill>
                <a:latin typeface="Arial"/>
              </a:rPr>
              <a:t>pignoramento delle quote di  s.r.l.  debba essere iscritto  nel  Registro</a:t>
            </a:r>
            <a:r>
              <a:rPr lang="it-IT" sz="4400">
                <a:solidFill>
                  <a:srgbClr val="000099"/>
                </a:solidFill>
                <a:latin typeface="Arial"/>
              </a:rPr>
              <a:t> </a:t>
            </a:r>
            <a:r>
              <a:rPr b="1" lang="it-IT" sz="4400">
                <a:solidFill>
                  <a:srgbClr val="800000"/>
                </a:solidFill>
                <a:latin typeface="Arial"/>
              </a:rPr>
              <a:t>delle Imprese</a:t>
            </a:r>
            <a:r>
              <a:rPr lang="it-IT" sz="3600">
                <a:solidFill>
                  <a:srgbClr val="000099"/>
                </a:solidFill>
                <a:latin typeface="Arial"/>
              </a:rPr>
              <a:t>
</a:t>
            </a:r>
            <a:r>
              <a:rPr b="1" lang="it-IT" sz="4800">
                <a:solidFill>
                  <a:srgbClr val="000099"/>
                </a:solidFill>
                <a:latin typeface="Arial"/>
              </a:rPr>
              <a:t>ISTANZA DI VENDITA</a:t>
            </a:r>
            <a:endParaRPr/>
          </a:p>
        </p:txBody>
      </p:sp>
      <p:pic>
        <p:nvPicPr>
          <p:cNvPr id="200" name="" descr=""/>
          <p:cNvPicPr/>
          <p:nvPr/>
        </p:nvPicPr>
        <p:blipFill>
          <a:blip r:embed="rId2"/>
          <a:stretch/>
        </p:blipFill>
        <p:spPr>
          <a:xfrm>
            <a:off x="95400" y="6477120"/>
            <a:ext cx="6857640" cy="1946520"/>
          </a:xfrm>
          <a:prstGeom prst="rect">
            <a:avLst/>
          </a:prstGeom>
          <a:ln>
            <a:noFill/>
          </a:ln>
        </p:spPr>
      </p:pic>
      <p:sp>
        <p:nvSpPr>
          <p:cNvPr id="201" name="TextShape 2"/>
          <p:cNvSpPr txBox="1"/>
          <p:nvPr/>
        </p:nvSpPr>
        <p:spPr>
          <a:xfrm>
            <a:off x="6953040" y="6477120"/>
            <a:ext cx="5867640" cy="2040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it-IT" sz="4000">
                <a:solidFill>
                  <a:srgbClr val="006600"/>
                </a:solidFill>
                <a:latin typeface="Arial"/>
              </a:rPr>
              <a:t>Articolo dell'Avv.</a:t>
            </a:r>
            <a:endParaRPr/>
          </a:p>
          <a:p>
            <a:pPr algn="ctr"/>
            <a:r>
              <a:rPr b="1" i="1" lang="it-IT" sz="4000">
                <a:solidFill>
                  <a:srgbClr val="006600"/>
                </a:solidFill>
                <a:latin typeface="Arial"/>
              </a:rPr>
              <a:t>Giuseppe VITRANI</a:t>
            </a:r>
            <a:endParaRPr/>
          </a:p>
          <a:p>
            <a:pPr algn="ctr"/>
            <a:r>
              <a:rPr b="1" lang="it-IT" sz="4400">
                <a:solidFill>
                  <a:srgbClr val="990000"/>
                </a:solidFill>
                <a:latin typeface="Arial"/>
              </a:rPr>
              <a:t>www.pergliavvocati.it</a:t>
            </a:r>
            <a:endParaRPr/>
          </a:p>
        </p:txBody>
      </p:sp>
    </p:spTree>
  </p:cSld>
  <p:transition spd="slow">
    <p:wipe dir="u"/>
  </p:transition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rect3841.png" descr=""/>
          <p:cNvPicPr/>
          <p:nvPr/>
        </p:nvPicPr>
        <p:blipFill>
          <a:blip r:embed="rId1"/>
          <a:stretch/>
        </p:blipFill>
        <p:spPr>
          <a:xfrm>
            <a:off x="-1337760" y="82828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6496200" y="9258480"/>
            <a:ext cx="360" cy="276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it-IT" strike="noStrike">
                <a:latin typeface="Helvetica Light"/>
                <a:ea typeface="Helvetica Light"/>
              </a:rPr>
              <a:t> 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238320" y="1116720"/>
            <a:ext cx="5477040" cy="20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216000" y="2132640"/>
            <a:ext cx="12611160" cy="5688000"/>
          </a:xfrm>
          <a:prstGeom prst="rect">
            <a:avLst/>
          </a:prstGeom>
          <a:ln>
            <a:noFill/>
          </a:ln>
        </p:spPr>
      </p:pic>
      <p:sp>
        <p:nvSpPr>
          <p:cNvPr id="122" name="TextShape 3"/>
          <p:cNvSpPr txBox="1"/>
          <p:nvPr/>
        </p:nvSpPr>
        <p:spPr>
          <a:xfrm>
            <a:off x="2219400" y="631080"/>
            <a:ext cx="8677080" cy="95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it-IT" sz="5500" strike="noStrike">
                <a:solidFill>
                  <a:srgbClr val="53585f"/>
                </a:solidFill>
                <a:latin typeface="Helvetica Light"/>
                <a:ea typeface="Gill Sans SemiBold"/>
              </a:rPr>
              <a:t>articoli del Cod. Proc. Civ.</a:t>
            </a:r>
            <a:endParaRPr/>
          </a:p>
        </p:txBody>
      </p:sp>
    </p:spTree>
  </p:cSld>
  <p:transition spd="slow">
    <p:wipe dir="u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7552440" y="3608640"/>
            <a:ext cx="5300280" cy="4167000"/>
          </a:xfrm>
          <a:prstGeom prst="rect">
            <a:avLst/>
          </a:prstGeom>
          <a:ln>
            <a:noFill/>
          </a:ln>
        </p:spPr>
      </p:pic>
      <p:pic>
        <p:nvPicPr>
          <p:cNvPr id="203" name="rect3841.png" descr=""/>
          <p:cNvPicPr/>
          <p:nvPr/>
        </p:nvPicPr>
        <p:blipFill>
          <a:blip r:embed="rId2"/>
          <a:stretch/>
        </p:blipFill>
        <p:spPr>
          <a:xfrm>
            <a:off x="-1454400" y="81370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204" name="TextShape 1"/>
          <p:cNvSpPr txBox="1"/>
          <p:nvPr/>
        </p:nvSpPr>
        <p:spPr>
          <a:xfrm>
            <a:off x="2046960" y="285120"/>
            <a:ext cx="9095040" cy="134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it-IT" sz="4400">
                <a:solidFill>
                  <a:srgbClr val="7e0021"/>
                </a:solidFill>
                <a:latin typeface="Arial"/>
                <a:ea typeface="Courier New"/>
              </a:rPr>
              <a:t>Ancora sull'obbligatorietà:</a:t>
            </a:r>
            <a:endParaRPr/>
          </a:p>
          <a:p>
            <a:pPr algn="ctr"/>
            <a:r>
              <a:rPr b="1" lang="it-IT" sz="4400">
                <a:solidFill>
                  <a:srgbClr val="7e0021"/>
                </a:solidFill>
                <a:latin typeface="Arial"/>
                <a:ea typeface="Courier New"/>
              </a:rPr>
              <a:t>“</a:t>
            </a:r>
            <a:r>
              <a:rPr b="1" lang="it-IT" sz="4400">
                <a:solidFill>
                  <a:srgbClr val="7e0021"/>
                </a:solidFill>
                <a:latin typeface="Arial"/>
                <a:ea typeface="Courier New"/>
              </a:rPr>
              <a:t>FORMALISMI OBBLIGATORI”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574920" y="2129400"/>
            <a:ext cx="9484200" cy="5721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Blip>
                <a:blip r:embed="rId3"/>
              </a:buBlip>
            </a:pPr>
            <a:r>
              <a:rPr b="1" lang="it-IT" sz="3600">
                <a:solidFill>
                  <a:srgbClr val="0066cc"/>
                </a:solidFill>
                <a:latin typeface="Arial"/>
              </a:rPr>
              <a:t>Atto principale in formato PDF “originale”</a:t>
            </a:r>
            <a:endParaRPr/>
          </a:p>
          <a:p>
            <a:pPr>
              <a:buBlip>
                <a:blip r:embed="rId4"/>
              </a:buBlip>
            </a:pPr>
            <a:endParaRPr/>
          </a:p>
          <a:p>
            <a:pPr>
              <a:buBlip>
                <a:blip r:embed="rId5"/>
              </a:buBlip>
            </a:pPr>
            <a:r>
              <a:rPr b="1" lang="it-IT" sz="3600">
                <a:solidFill>
                  <a:srgbClr val="0066cc"/>
                </a:solidFill>
                <a:latin typeface="Arial"/>
              </a:rPr>
              <a:t>Niente “elementi attivi”</a:t>
            </a:r>
            <a:endParaRPr/>
          </a:p>
          <a:p>
            <a:pPr>
              <a:buBlip>
                <a:blip r:embed="rId6"/>
              </a:buBlip>
            </a:pPr>
            <a:endParaRPr/>
          </a:p>
          <a:p>
            <a:pPr>
              <a:buBlip>
                <a:blip r:embed="rId7"/>
              </a:buBlip>
            </a:pPr>
            <a:r>
              <a:rPr b="1" lang="it-IT" sz="3600">
                <a:solidFill>
                  <a:srgbClr val="0066cc"/>
                </a:solidFill>
                <a:latin typeface="Arial"/>
              </a:rPr>
              <a:t>Certificazione di conformità</a:t>
            </a:r>
            <a:endParaRPr/>
          </a:p>
          <a:p>
            <a:pPr>
              <a:buBlip>
                <a:blip r:embed="rId8"/>
              </a:buBlip>
            </a:pPr>
            <a:endParaRPr/>
          </a:p>
          <a:p>
            <a:pPr>
              <a:buBlip>
                <a:blip r:embed="rId9"/>
              </a:buBlip>
            </a:pPr>
            <a:r>
              <a:rPr b="1" lang="it-IT" sz="3600">
                <a:solidFill>
                  <a:srgbClr val="0066cc"/>
                </a:solidFill>
                <a:latin typeface="Arial"/>
              </a:rPr>
              <a:t>Documenti non frazionati </a:t>
            </a:r>
            <a:endParaRPr/>
          </a:p>
          <a:p>
            <a:pPr>
              <a:buBlip>
                <a:blip r:embed="rId10"/>
              </a:buBlip>
            </a:pPr>
            <a:endParaRPr/>
          </a:p>
          <a:p>
            <a:pPr>
              <a:buBlip>
                <a:blip r:embed="rId11"/>
              </a:buBlip>
            </a:pPr>
            <a:r>
              <a:rPr b="1" lang="it-IT" sz="3600">
                <a:solidFill>
                  <a:srgbClr val="0066cc"/>
                </a:solidFill>
                <a:latin typeface="Arial"/>
              </a:rPr>
              <a:t>Buste Multiple</a:t>
            </a:r>
            <a:endParaRPr/>
          </a:p>
          <a:p>
            <a:pPr>
              <a:buBlip>
                <a:blip r:embed="rId12"/>
              </a:buBlip>
            </a:pPr>
            <a:endParaRPr/>
          </a:p>
          <a:p>
            <a:pPr>
              <a:buBlip>
                <a:blip r:embed="rId13"/>
              </a:buBlip>
            </a:pPr>
            <a:r>
              <a:rPr b="1" lang="it-IT" sz="3600">
                <a:solidFill>
                  <a:srgbClr val="0066cc"/>
                </a:solidFill>
                <a:latin typeface="Arial"/>
              </a:rPr>
              <a:t>Salvare le PEC!</a:t>
            </a:r>
            <a:endParaRPr/>
          </a:p>
        </p:txBody>
      </p:sp>
    </p:spTree>
  </p:cSld>
  <p:transition spd="med">
    <p:wipe dir="u"/>
  </p:transition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asted-image.tif" descr=""/>
          <p:cNvPicPr/>
          <p:nvPr/>
        </p:nvPicPr>
        <p:blipFill>
          <a:blip r:embed="rId1"/>
          <a:stretch/>
        </p:blipFill>
        <p:spPr>
          <a:xfrm>
            <a:off x="121320" y="12682800"/>
            <a:ext cx="2363760" cy="1188720"/>
          </a:xfrm>
          <a:prstGeom prst="rect">
            <a:avLst/>
          </a:prstGeom>
          <a:ln w="12600"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3327480" y="5169240"/>
            <a:ext cx="6501960" cy="237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rIns="129960" tIns="65160" bIns="65160"/>
          <a:p>
            <a:pPr algn="ctr">
              <a:lnSpc>
                <a:spcPct val="93000"/>
              </a:lnSpc>
            </a:pPr>
            <a:r>
              <a:rPr b="1" lang="it-IT" sz="2400" strike="noStrike">
                <a:latin typeface="Arial"/>
                <a:ea typeface="Arial"/>
              </a:rPr>
              <a:t>CONDIZIONI D’USO</a:t>
            </a:r>
            <a:endParaRPr/>
          </a:p>
          <a:p>
            <a:pPr algn="ctr">
              <a:lnSpc>
                <a:spcPct val="93000"/>
              </a:lnSpc>
            </a:pPr>
            <a:r>
              <a:rPr lang="it-IT" sz="2400" strike="noStrike">
                <a:latin typeface="Arial"/>
                <a:ea typeface="Arial"/>
              </a:rPr>
              <a:t> </a:t>
            </a:r>
            <a:r>
              <a:rPr lang="it-IT" sz="2400" strike="noStrike">
                <a:latin typeface="Arial"/>
                <a:ea typeface="Arial"/>
              </a:rPr>
              <a:t>Salvo dove diversamente indicato, quest'opera è distribuita con licenza Creative Commons Attribuzione - Non commerciale - Condividi allo stesso modo 3.0 Italia.</a:t>
            </a:r>
            <a:endParaRPr/>
          </a:p>
        </p:txBody>
      </p:sp>
      <p:pic>
        <p:nvPicPr>
          <p:cNvPr id="208" name="droppedImage.png" descr=""/>
          <p:cNvPicPr/>
          <p:nvPr/>
        </p:nvPicPr>
        <p:blipFill>
          <a:blip r:embed="rId2"/>
          <a:stretch/>
        </p:blipFill>
        <p:spPr>
          <a:xfrm>
            <a:off x="5580720" y="7590600"/>
            <a:ext cx="2252520" cy="716400"/>
          </a:xfrm>
          <a:prstGeom prst="rect">
            <a:avLst/>
          </a:prstGeom>
          <a:ln w="12600">
            <a:noFill/>
          </a:ln>
        </p:spPr>
      </p:pic>
      <p:sp>
        <p:nvSpPr>
          <p:cNvPr id="209" name="CustomShape 2"/>
          <p:cNvSpPr/>
          <p:nvPr/>
        </p:nvSpPr>
        <p:spPr>
          <a:xfrm>
            <a:off x="5140800" y="780480"/>
            <a:ext cx="3193200" cy="7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/>
          <a:p>
            <a:pPr>
              <a:lnSpc>
                <a:spcPct val="100000"/>
              </a:lnSpc>
            </a:pPr>
            <a:r>
              <a:rPr b="1" i="1" lang="it-IT" sz="4000" strike="noStrike">
                <a:solidFill>
                  <a:srgbClr val="53585f"/>
                </a:solidFill>
                <a:latin typeface="Arial"/>
                <a:ea typeface="Arial"/>
              </a:rPr>
              <a:t>SEGUICI SU</a:t>
            </a:r>
            <a:endParaRPr/>
          </a:p>
        </p:txBody>
      </p:sp>
      <p:sp>
        <p:nvSpPr>
          <p:cNvPr id="210" name="CustomShape 3"/>
          <p:cNvSpPr/>
          <p:nvPr/>
        </p:nvSpPr>
        <p:spPr>
          <a:xfrm>
            <a:off x="3524400" y="1702080"/>
            <a:ext cx="639036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/>
          <a:p>
            <a:pPr>
              <a:lnSpc>
                <a:spcPct val="100000"/>
              </a:lnSpc>
            </a:pPr>
            <a:r>
              <a:rPr lang="it-IT" sz="5100" strike="noStrike" u="sng">
                <a:solidFill>
                  <a:srgbClr val="0000ff"/>
                </a:solidFill>
                <a:latin typeface="Arial"/>
                <a:ea typeface="Arial"/>
              </a:rPr>
              <a:t>www.pergliavvocati.it</a:t>
            </a:r>
            <a:r>
              <a:rPr lang="it-IT" sz="3400" strike="noStrike">
                <a:solidFill>
                  <a:srgbClr val="0000ff"/>
                </a:solidFill>
                <a:latin typeface="Arial"/>
                <a:ea typeface="Arial"/>
              </a:rPr>
              <a:t> </a:t>
            </a:r>
            <a:endParaRPr/>
          </a:p>
        </p:txBody>
      </p:sp>
      <p:pic>
        <p:nvPicPr>
          <p:cNvPr id="211" name="Immagine 12" descr=""/>
          <p:cNvPicPr/>
          <p:nvPr/>
        </p:nvPicPr>
        <p:blipFill>
          <a:blip r:embed="rId3"/>
          <a:stretch/>
        </p:blipFill>
        <p:spPr>
          <a:xfrm>
            <a:off x="2994840" y="3033360"/>
            <a:ext cx="1259280" cy="1023840"/>
          </a:xfrm>
          <a:prstGeom prst="rect">
            <a:avLst/>
          </a:prstGeom>
          <a:ln>
            <a:noFill/>
          </a:ln>
        </p:spPr>
      </p:pic>
      <p:pic>
        <p:nvPicPr>
          <p:cNvPr id="212" name="Immagine 15" descr=""/>
          <p:cNvPicPr/>
          <p:nvPr/>
        </p:nvPicPr>
        <p:blipFill>
          <a:blip r:embed="rId4"/>
          <a:stretch/>
        </p:blipFill>
        <p:spPr>
          <a:xfrm>
            <a:off x="10086840" y="2726280"/>
            <a:ext cx="1491120" cy="1491120"/>
          </a:xfrm>
          <a:prstGeom prst="rect">
            <a:avLst/>
          </a:prstGeom>
          <a:ln>
            <a:noFill/>
          </a:ln>
        </p:spPr>
      </p:pic>
      <p:pic>
        <p:nvPicPr>
          <p:cNvPr id="213" name="Immagine 16" descr=""/>
          <p:cNvPicPr/>
          <p:nvPr/>
        </p:nvPicPr>
        <p:blipFill>
          <a:blip r:embed="rId5"/>
          <a:stretch/>
        </p:blipFill>
        <p:spPr>
          <a:xfrm>
            <a:off x="6604920" y="3033360"/>
            <a:ext cx="1467720" cy="1033200"/>
          </a:xfrm>
          <a:prstGeom prst="rect">
            <a:avLst/>
          </a:prstGeom>
          <a:ln>
            <a:noFill/>
          </a:ln>
        </p:spPr>
      </p:pic>
      <p:pic>
        <p:nvPicPr>
          <p:cNvPr id="214" name="Immagine 17" descr=""/>
          <p:cNvPicPr/>
          <p:nvPr/>
        </p:nvPicPr>
        <p:blipFill>
          <a:blip r:embed="rId6"/>
          <a:stretch/>
        </p:blipFill>
        <p:spPr>
          <a:xfrm>
            <a:off x="4966200" y="3033360"/>
            <a:ext cx="1023840" cy="1023840"/>
          </a:xfrm>
          <a:prstGeom prst="rect">
            <a:avLst/>
          </a:prstGeom>
          <a:ln>
            <a:noFill/>
          </a:ln>
        </p:spPr>
      </p:pic>
      <p:pic>
        <p:nvPicPr>
          <p:cNvPr id="215" name="Immagine 18" descr=""/>
          <p:cNvPicPr/>
          <p:nvPr/>
        </p:nvPicPr>
        <p:blipFill>
          <a:blip r:embed="rId7"/>
          <a:stretch/>
        </p:blipFill>
        <p:spPr>
          <a:xfrm>
            <a:off x="8755560" y="3033360"/>
            <a:ext cx="1166400" cy="1032120"/>
          </a:xfrm>
          <a:prstGeom prst="rect">
            <a:avLst/>
          </a:prstGeom>
          <a:ln>
            <a:noFill/>
          </a:ln>
        </p:spPr>
      </p:pic>
      <p:sp>
        <p:nvSpPr>
          <p:cNvPr id="216" name="CustomShape 4"/>
          <p:cNvSpPr/>
          <p:nvPr/>
        </p:nvSpPr>
        <p:spPr>
          <a:xfrm>
            <a:off x="806040" y="4474800"/>
            <a:ext cx="11841840" cy="116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/>
          <a:p>
            <a:pPr>
              <a:lnSpc>
                <a:spcPct val="100000"/>
              </a:lnSpc>
            </a:pPr>
            <a:r>
              <a:rPr b="1" i="1" lang="it-IT" sz="3400" strike="noStrike">
                <a:solidFill>
                  <a:srgbClr val="c82506"/>
                </a:solidFill>
                <a:latin typeface="Arial"/>
                <a:ea typeface="Arial"/>
              </a:rPr>
              <a:t>FONDAZIONE ITALIANA PER L’INNOVAZIONE FORENSE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17" name="rect3841.png" descr=""/>
          <p:cNvPicPr/>
          <p:nvPr/>
        </p:nvPicPr>
        <p:blipFill>
          <a:blip r:embed="rId8"/>
          <a:srcRect l="35375" t="67241" r="8043" b="0"/>
          <a:stretch/>
        </p:blipFill>
        <p:spPr>
          <a:xfrm>
            <a:off x="-351000" y="0"/>
            <a:ext cx="13694040" cy="990360"/>
          </a:xfrm>
          <a:prstGeom prst="rect">
            <a:avLst/>
          </a:prstGeom>
          <a:ln w="12600">
            <a:noFill/>
          </a:ln>
        </p:spPr>
      </p:pic>
      <p:pic>
        <p:nvPicPr>
          <p:cNvPr id="218" name="rect3841.png" descr=""/>
          <p:cNvPicPr/>
          <p:nvPr/>
        </p:nvPicPr>
        <p:blipFill>
          <a:blip r:embed="rId9"/>
          <a:stretch/>
        </p:blipFill>
        <p:spPr>
          <a:xfrm>
            <a:off x="-1337760" y="8194320"/>
            <a:ext cx="15976440" cy="1996920"/>
          </a:xfrm>
          <a:prstGeom prst="rect">
            <a:avLst/>
          </a:prstGeom>
          <a:ln w="12600">
            <a:noFill/>
          </a:ln>
        </p:spPr>
      </p:pic>
    </p:spTree>
  </p:cSld>
  <p:transition spd="slow">
    <p:wipe dir="u"/>
  </p:transition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rect3841.png" descr=""/>
          <p:cNvPicPr/>
          <p:nvPr/>
        </p:nvPicPr>
        <p:blipFill>
          <a:blip r:embed="rId1"/>
          <a:stretch/>
        </p:blipFill>
        <p:spPr>
          <a:xfrm>
            <a:off x="-1337760" y="82828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6496200" y="9258480"/>
            <a:ext cx="360" cy="276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it-IT" strike="noStrike">
                <a:latin typeface="Helvetica Light"/>
                <a:ea typeface="Helvetica Light"/>
              </a:rPr>
              <a:t> 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238320" y="1116720"/>
            <a:ext cx="5477040" cy="20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432000" y="360000"/>
            <a:ext cx="12384000" cy="784800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952000" y="217800"/>
            <a:ext cx="6780240" cy="1114200"/>
          </a:xfrm>
          <a:prstGeom prst="rect">
            <a:avLst/>
          </a:prstGeom>
          <a:solidFill>
            <a:srgbClr val="ffffff">
              <a:alpha val="78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i="1" lang="it-IT" sz="5500" strike="noStrike">
                <a:solidFill>
                  <a:srgbClr val="53585f"/>
                </a:solidFill>
                <a:latin typeface="Helvetica Light"/>
                <a:ea typeface="Gill Sans SemiBold"/>
              </a:rPr>
              <a:t> </a:t>
            </a:r>
            <a:endParaRPr/>
          </a:p>
        </p:txBody>
      </p:sp>
      <p:pic>
        <p:nvPicPr>
          <p:cNvPr id="128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63360" y="55800"/>
            <a:ext cx="12814560" cy="7602480"/>
          </a:xfrm>
          <a:prstGeom prst="rect">
            <a:avLst/>
          </a:prstGeom>
          <a:ln>
            <a:noFill/>
          </a:ln>
        </p:spPr>
      </p:pic>
      <p:sp>
        <p:nvSpPr>
          <p:cNvPr id="130" name="TextShape 2"/>
          <p:cNvSpPr txBox="1"/>
          <p:nvPr/>
        </p:nvSpPr>
        <p:spPr>
          <a:xfrm>
            <a:off x="6248520" y="6892920"/>
            <a:ext cx="6686280" cy="1530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/>
            <a:r>
              <a:rPr b="1" lang="it-IT" sz="5400">
                <a:solidFill>
                  <a:srgbClr val="006600"/>
                </a:solidFill>
                <a:latin typeface="Arial"/>
              </a:rPr>
              <a:t>N.B.: atti introduttivi</a:t>
            </a:r>
            <a:endParaRPr/>
          </a:p>
          <a:p>
            <a:pPr algn="r"/>
            <a:r>
              <a:rPr b="1" lang="it-IT" sz="5400">
                <a:solidFill>
                  <a:srgbClr val="006600"/>
                </a:solidFill>
                <a:latin typeface="Arial"/>
              </a:rPr>
              <a:t>ESECUZIONI</a:t>
            </a:r>
            <a:endParaRPr/>
          </a:p>
        </p:txBody>
      </p:sp>
    </p:spTree>
  </p:cSld>
  <p:transition spd="slow">
    <p:wipe dir="u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952000" y="217800"/>
            <a:ext cx="6780240" cy="1114200"/>
          </a:xfrm>
          <a:prstGeom prst="rect">
            <a:avLst/>
          </a:prstGeom>
          <a:solidFill>
            <a:srgbClr val="ffffff">
              <a:alpha val="78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i="1" lang="it-IT" sz="5500" strike="noStrike">
                <a:solidFill>
                  <a:srgbClr val="53585f"/>
                </a:solidFill>
                <a:latin typeface="Helvetica Light"/>
                <a:ea typeface="Gill Sans SemiBold"/>
              </a:rPr>
              <a:t>   </a:t>
            </a:r>
            <a:endParaRPr/>
          </a:p>
        </p:txBody>
      </p:sp>
      <p:pic>
        <p:nvPicPr>
          <p:cNvPr id="132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144000" y="144000"/>
            <a:ext cx="12672000" cy="799200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2952000" y="217800"/>
            <a:ext cx="6780240" cy="1114200"/>
          </a:xfrm>
          <a:prstGeom prst="rect">
            <a:avLst/>
          </a:prstGeom>
          <a:solidFill>
            <a:srgbClr val="ffffff">
              <a:alpha val="78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i="1" lang="it-IT" sz="5500" strike="noStrike">
                <a:solidFill>
                  <a:srgbClr val="53585f"/>
                </a:solidFill>
                <a:latin typeface="Helvetica Light"/>
                <a:ea typeface="Gill Sans SemiBold"/>
              </a:rPr>
              <a:t>  </a:t>
            </a:r>
            <a:endParaRPr/>
          </a:p>
        </p:txBody>
      </p:sp>
      <p:pic>
        <p:nvPicPr>
          <p:cNvPr id="135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216000" y="217800"/>
            <a:ext cx="12600000" cy="817128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3004640" cy="849600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rect3841.png" descr=""/>
          <p:cNvPicPr/>
          <p:nvPr/>
        </p:nvPicPr>
        <p:blipFill>
          <a:blip r:embed="rId1"/>
          <a:stretch/>
        </p:blipFill>
        <p:spPr>
          <a:xfrm>
            <a:off x="-1337760" y="8389080"/>
            <a:ext cx="15976440" cy="1996920"/>
          </a:xfrm>
          <a:prstGeom prst="rect">
            <a:avLst/>
          </a:prstGeom>
          <a:ln w="12600"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-63360" y="0"/>
            <a:ext cx="13068000" cy="8389080"/>
          </a:xfrm>
          <a:prstGeom prst="rect">
            <a:avLst/>
          </a:prstGeom>
          <a:ln>
            <a:noFill/>
          </a:ln>
        </p:spPr>
      </p:pic>
    </p:spTree>
  </p:cSld>
  <p:transition spd="slow">
    <p:wipe dir="u"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756354</TotalTime>
  <Application>LibreOffice/4.4.1.2$Windows_x86 LibreOffice_project/45e2de17089c24a1fa810c8f975a7171ba4cd432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Valentina Carollo</dc:creator>
  <dc:language>it-IT</dc:language>
  <dcterms:modified xsi:type="dcterms:W3CDTF">2015-05-06T09:54:52Z</dcterms:modified>
  <cp:revision>88</cp:revision>
  <dc:title>Presentazione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18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