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33.png" ContentType="image/png"/>
  <Override PartName="/ppt/media/image32.png" ContentType="image/png"/>
  <Override PartName="/ppt/media/image31.png" ContentType="image/png"/>
  <Override PartName="/ppt/media/image21.png" ContentType="image/png"/>
  <Override PartName="/ppt/media/image10.jpeg" ContentType="image/jpeg"/>
  <Override PartName="/ppt/media/image20.png" ContentType="image/png"/>
  <Override PartName="/ppt/media/image18.png" ContentType="image/png"/>
  <Override PartName="/ppt/media/image16.jpeg" ContentType="image/jpeg"/>
  <Override PartName="/ppt/media/image12.png" ContentType="image/png"/>
  <Override PartName="/ppt/media/image19.jpeg" ContentType="image/jpeg"/>
  <Override PartName="/ppt/media/image11.png" ContentType="image/png"/>
  <Override PartName="/ppt/media/image28.png" ContentType="image/png"/>
  <Override PartName="/ppt/media/image5.png" ContentType="image/png"/>
  <Override PartName="/ppt/media/image9.png" ContentType="image/png"/>
  <Override PartName="/ppt/media/image14.jpeg" ContentType="image/jpe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7.png" ContentType="image/png"/>
  <Override PartName="/ppt/media/image30.png" ContentType="image/png"/>
  <Override PartName="/ppt/media/image22.jpeg" ContentType="image/jpe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23.png" ContentType="image/png"/>
  <Override PartName="/ppt/media/image25.png" ContentType="image/png"/>
  <Override PartName="/ppt/media/image13.jpeg" ContentType="image/jpe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3004800" cy="97536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2761560" y="6827400"/>
            <a:ext cx="8452800" cy="373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2761560" y="6827400"/>
            <a:ext cx="8452800" cy="373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3320640" y="871200"/>
            <a:ext cx="7334280" cy="5851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761560" y="6827400"/>
            <a:ext cx="8452800" cy="373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76156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5851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093080" y="392832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093080" y="871560"/>
            <a:ext cx="412488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761560" y="3928320"/>
            <a:ext cx="8452800" cy="2791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70080" y="254160"/>
            <a:ext cx="10464480" cy="24379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it-IT" sz="8000" strike="noStrike">
                <a:latin typeface="Helvetica Light"/>
                <a:ea typeface="Helvetica Light"/>
              </a:rPr>
              <a:t>Click to edit the title text formatTitolo Testo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70080" y="2768760"/>
            <a:ext cx="1046448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800" strike="noStrike">
                <a:latin typeface="Helvetica Light"/>
                <a:ea typeface="Helvetica Ligh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800" strike="noStrike">
                <a:latin typeface="Helvetica Light"/>
                <a:ea typeface="Helvetica Ligh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Seventh Outline LevelCorpo livello uno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due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tre</a:t>
            </a:r>
            <a:endParaRPr/>
          </a:p>
          <a:p>
            <a:pPr lvl="9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quattro</a:t>
            </a:r>
            <a:endParaRPr/>
          </a:p>
          <a:p>
            <a:pPr lvl="9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Livello 5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761560" y="6827400"/>
            <a:ext cx="8452800" cy="8056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1" lang="it-IT" sz="2800" strike="noStrike">
                <a:latin typeface="Helvetica Light"/>
                <a:ea typeface="Helvetica Light"/>
              </a:rPr>
              <a:t>Click to edit the title text formatFare clic per modificare lo stile del titolo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2761560" y="871560"/>
            <a:ext cx="8452800" cy="5851800"/>
          </a:xfrm>
          <a:prstGeom prst="rect">
            <a:avLst/>
          </a:prstGeom>
        </p:spPr>
        <p:txBody>
          <a:bodyPr lIns="129960" rIns="129960" tIns="65160" bIns="65160"/>
          <a:p>
            <a:pPr>
              <a:buSzPct val="45000"/>
              <a:buFont typeface="StarSymbol"/>
              <a:buChar char=""/>
            </a:pPr>
            <a:r>
              <a:rPr lang="it-IT" sz="4600" strike="noStrike"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4600" strike="noStrike"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4600" strike="noStrike"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4600" strike="noStrike"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4600" strike="noStrike"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4600" strike="noStrike">
                <a:latin typeface="Arial"/>
                <a:ea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4600" strike="noStrike">
                <a:latin typeface="Arial"/>
                <a:ea typeface="Arial"/>
              </a:rPr>
              <a:t>Seventh Outline LevelFare clic sull'icona per inserire un'immagine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761560" y="7633440"/>
            <a:ext cx="8452800" cy="114444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it-IT" sz="2000" strike="noStrike">
                <a:latin typeface="Helvetica Light"/>
                <a:ea typeface="Helvetica Ligh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000" strike="noStrike">
                <a:latin typeface="Helvetica Light"/>
                <a:ea typeface="Helvetica Ligh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000" strike="noStrike">
                <a:latin typeface="Helvetica Light"/>
                <a:ea typeface="Helvetica Ligh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000" strike="noStrike">
                <a:latin typeface="Helvetica Light"/>
                <a:ea typeface="Helvetica Ligh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 strike="noStrike">
                <a:latin typeface="Helvetica Light"/>
                <a:ea typeface="Helvetica Ligh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 strike="noStrike">
                <a:latin typeface="Helvetica Light"/>
                <a:ea typeface="Helvetica Light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it-IT" sz="2000" strike="noStrike">
                <a:latin typeface="Helvetica Light"/>
                <a:ea typeface="Helvetica Light"/>
              </a:rPr>
              <a:t>Seventh Outline LevelFare clic per modificare stili del testo dello schema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dt"/>
          </p:nvPr>
        </p:nvSpPr>
        <p:spPr>
          <a:xfrm>
            <a:off x="650160" y="9040320"/>
            <a:ext cx="3034080" cy="521280"/>
          </a:xfrm>
          <a:prstGeom prst="rect">
            <a:avLst/>
          </a:prstGeom>
        </p:spPr>
        <p:txBody>
          <a:bodyPr lIns="129960" rIns="129960" tIns="65160" bIns="65160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ftr"/>
          </p:nvPr>
        </p:nvSpPr>
        <p:spPr>
          <a:xfrm>
            <a:off x="4443480" y="9040320"/>
            <a:ext cx="4117680" cy="521280"/>
          </a:xfrm>
          <a:prstGeom prst="rect">
            <a:avLst/>
          </a:prstGeom>
        </p:spPr>
        <p:txBody>
          <a:bodyPr lIns="129960" rIns="129960" tIns="65160" bIns="65160"/>
          <a:p>
            <a:endParaRPr/>
          </a:p>
        </p:txBody>
      </p:sp>
      <p:sp>
        <p:nvSpPr>
          <p:cNvPr id="41" name="PlaceHolder 6"/>
          <p:cNvSpPr>
            <a:spLocks noGrp="1"/>
          </p:cNvSpPr>
          <p:nvPr>
            <p:ph type="sldNum"/>
          </p:nvPr>
        </p:nvSpPr>
        <p:spPr>
          <a:xfrm>
            <a:off x="6310080" y="9258480"/>
            <a:ext cx="371880" cy="2764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260507C0-EE30-4B18-8ACB-25B10D28B1AF}" type="slidenum">
              <a:rPr lang="it-IT" strike="noStrike">
                <a:latin typeface="Helvetica Light"/>
                <a:ea typeface="Helvetica Light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70080" y="254160"/>
            <a:ext cx="10464480" cy="2437920"/>
          </a:xfrm>
          <a:prstGeom prst="rect">
            <a:avLst/>
          </a:prstGeom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lang="it-IT" sz="8000" strike="noStrike">
                <a:latin typeface="Helvetica Light"/>
                <a:ea typeface="Helvetica Light"/>
              </a:rPr>
              <a:t>Click to edit the title text formatTitolo Testo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70080" y="2768760"/>
            <a:ext cx="10464480" cy="5714640"/>
          </a:xfrm>
          <a:prstGeom prst="rect">
            <a:avLst/>
          </a:prstGeom>
        </p:spPr>
        <p:txBody>
          <a:bodyPr lIns="0" rIns="0" tIns="0" bIns="0" anchor="ctr"/>
          <a:p>
            <a:pPr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800" strike="noStrike">
                <a:latin typeface="Helvetica Light"/>
                <a:ea typeface="Helvetica Light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800" strike="noStrike">
                <a:latin typeface="Helvetica Light"/>
                <a:ea typeface="Helvetica Light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Seventh Outline LevelCorpo livello uno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due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tre</a:t>
            </a:r>
            <a:endParaRPr/>
          </a:p>
          <a:p>
            <a:pPr lvl="9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Corpo livello quattro</a:t>
            </a:r>
            <a:endParaRPr/>
          </a:p>
          <a:p>
            <a:pPr lvl="9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it-IT" sz="3800" strike="noStrike">
                <a:latin typeface="Helvetica Light"/>
                <a:ea typeface="Helvetica Light"/>
              </a:rPr>
              <a:t>Livello 5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sldNum"/>
          </p:nvPr>
        </p:nvSpPr>
        <p:spPr>
          <a:xfrm>
            <a:off x="6311880" y="9258480"/>
            <a:ext cx="368280" cy="3805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fld id="{612C841C-E85A-4598-B3F7-F70276FFAAEA}" type="slidenum">
              <a:rPr lang="it-IT" strike="noStrike">
                <a:latin typeface="Helvetica Light"/>
                <a:ea typeface="Helvetica Light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rect3841.png" descr=""/>
          <p:cNvPicPr/>
          <p:nvPr/>
        </p:nvPicPr>
        <p:blipFill>
          <a:blip r:embed="rId1"/>
          <a:stretch/>
        </p:blipFill>
        <p:spPr>
          <a:xfrm>
            <a:off x="-1024200" y="-63000"/>
            <a:ext cx="15490440" cy="1936080"/>
          </a:xfrm>
          <a:prstGeom prst="rect">
            <a:avLst/>
          </a:prstGeom>
          <a:ln w="12600"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116640" y="2074320"/>
            <a:ext cx="12752280" cy="7457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i="1" lang="it-IT" sz="8800" strike="noStrike">
                <a:solidFill>
                  <a:srgbClr val="164f86"/>
                </a:solidFill>
                <a:latin typeface="Arial"/>
                <a:ea typeface="Arial"/>
              </a:rPr>
              <a:t>Il Processo Civile Telematico alla prova dell'obbligatorietà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i="1" lang="it-IT" sz="4400" strike="noStrike">
                <a:solidFill>
                  <a:srgbClr val="800000"/>
                </a:solidFill>
                <a:latin typeface="Arial"/>
                <a:ea typeface="Arial"/>
              </a:rPr>
              <a:t>Avv. Valentina CAROLLO</a:t>
            </a:r>
            <a:endParaRPr/>
          </a:p>
          <a:p>
            <a:pPr algn="r">
              <a:lnSpc>
                <a:spcPct val="100000"/>
              </a:lnSpc>
            </a:pPr>
            <a:r>
              <a:rPr b="1" i="1" lang="it-IT" sz="4400" strike="noStrike">
                <a:solidFill>
                  <a:srgbClr val="800000"/>
                </a:solidFill>
                <a:latin typeface="Arial"/>
                <a:ea typeface="Arial"/>
              </a:rPr>
              <a:t>Avv. Andrea PONTECORVO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i="1" lang="it-IT" sz="3200" strike="noStrike">
                <a:solidFill>
                  <a:srgbClr val="800000"/>
                </a:solidFill>
                <a:latin typeface="Arial"/>
                <a:ea typeface="Arial"/>
              </a:rPr>
              <a:t>BRESCIA, 4 maggio 2015</a:t>
            </a:r>
            <a:endParaRPr/>
          </a:p>
        </p:txBody>
      </p:sp>
    </p:spTree>
  </p:cSld>
  <p:transition spd="med">
    <p:wipe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rect3841.png" descr=""/>
          <p:cNvPicPr/>
          <p:nvPr/>
        </p:nvPicPr>
        <p:blipFill>
          <a:blip r:embed="rId1"/>
          <a:stretch/>
        </p:blipFill>
        <p:spPr>
          <a:xfrm>
            <a:off x="-1024200" y="-63000"/>
            <a:ext cx="15490440" cy="1936080"/>
          </a:xfrm>
          <a:prstGeom prst="rect">
            <a:avLst/>
          </a:prstGeom>
          <a:ln w="12600">
            <a:noFill/>
          </a:ln>
        </p:spPr>
      </p:pic>
      <p:sp>
        <p:nvSpPr>
          <p:cNvPr id="116" name="TextShape 1"/>
          <p:cNvSpPr txBox="1"/>
          <p:nvPr/>
        </p:nvSpPr>
        <p:spPr>
          <a:xfrm>
            <a:off x="116640" y="2074320"/>
            <a:ext cx="12752280" cy="7457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>
              <a:lnSpc>
                <a:spcPct val="100000"/>
              </a:lnSpc>
            </a:pPr>
            <a:r>
              <a:rPr b="1" i="1" lang="it-IT" sz="8800" strike="noStrike">
                <a:solidFill>
                  <a:srgbClr val="164f86"/>
                </a:solidFill>
                <a:latin typeface="Arial"/>
                <a:ea typeface="Arial"/>
              </a:rPr>
              <a:t>Tra obbligatorietà</a:t>
            </a:r>
            <a:endParaRPr/>
          </a:p>
          <a:p>
            <a:pPr algn="r">
              <a:lnSpc>
                <a:spcPct val="100000"/>
              </a:lnSpc>
            </a:pPr>
            <a:r>
              <a:rPr b="1" i="1" lang="it-IT" sz="8800" strike="noStrike">
                <a:solidFill>
                  <a:srgbClr val="164f86"/>
                </a:solidFill>
                <a:latin typeface="Arial"/>
                <a:ea typeface="Arial"/>
              </a:rPr>
              <a:t>e facoltatività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i="1" lang="it-IT" sz="4400" strike="noStrike">
                <a:solidFill>
                  <a:srgbClr val="800000"/>
                </a:solidFill>
                <a:latin typeface="Arial"/>
                <a:ea typeface="Arial"/>
              </a:rPr>
              <a:t>Avv. Valentina CAROLLO</a:t>
            </a:r>
            <a:endParaRPr/>
          </a:p>
          <a:p>
            <a:pPr algn="r">
              <a:lnSpc>
                <a:spcPct val="100000"/>
              </a:lnSpc>
            </a:pPr>
            <a:r>
              <a:rPr b="1" i="1" lang="it-IT" sz="4400" strike="noStrike">
                <a:solidFill>
                  <a:srgbClr val="800000"/>
                </a:solidFill>
                <a:latin typeface="Arial"/>
                <a:ea typeface="Arial"/>
              </a:rPr>
              <a:t>Avv. Andrea PONTECORVO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i="1" lang="it-IT" sz="3200" strike="noStrike">
                <a:solidFill>
                  <a:srgbClr val="800000"/>
                </a:solidFill>
                <a:latin typeface="Arial"/>
                <a:ea typeface="Arial"/>
              </a:rPr>
              <a:t>BRESCIA, 4 maggio 2015</a:t>
            </a:r>
            <a:endParaRPr/>
          </a:p>
        </p:txBody>
      </p:sp>
    </p:spTree>
  </p:cSld>
  <p:transition spd="med">
    <p:wipe dir="u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rect3841.png" descr=""/>
          <p:cNvPicPr/>
          <p:nvPr/>
        </p:nvPicPr>
        <p:blipFill>
          <a:blip r:embed="rId1"/>
          <a:stretch/>
        </p:blipFill>
        <p:spPr>
          <a:xfrm>
            <a:off x="-1513080" y="793224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18" name="Ellipse 1"/>
          <p:cNvSpPr/>
          <p:nvPr/>
        </p:nvSpPr>
        <p:spPr>
          <a:xfrm>
            <a:off x="4818960" y="2918160"/>
            <a:ext cx="4050000" cy="3578040"/>
          </a:xfrm>
          <a:prstGeom prst="ellipse">
            <a:avLst/>
          </a:prstGeom>
          <a:solidFill>
            <a:srgbClr val="729fcf"/>
          </a:solidFill>
          <a:ln w="180000">
            <a:solidFill>
              <a:srgbClr val="3465a4"/>
            </a:solidFill>
            <a:round/>
          </a:ln>
        </p:spPr>
      </p:sp>
      <p:sp>
        <p:nvSpPr>
          <p:cNvPr id="119" name="Line 2"/>
          <p:cNvSpPr/>
          <p:nvPr/>
        </p:nvSpPr>
        <p:spPr>
          <a:xfrm flipV="1">
            <a:off x="8400960" y="2778120"/>
            <a:ext cx="722520" cy="63180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20" name="Line 3"/>
          <p:cNvSpPr/>
          <p:nvPr/>
        </p:nvSpPr>
        <p:spPr>
          <a:xfrm flipV="1">
            <a:off x="4438440" y="5543280"/>
            <a:ext cx="495360" cy="2098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21" name="Line 4"/>
          <p:cNvSpPr/>
          <p:nvPr/>
        </p:nvSpPr>
        <p:spPr>
          <a:xfrm flipH="1" flipV="1">
            <a:off x="4152240" y="2836440"/>
            <a:ext cx="1067400" cy="66852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22" name="Ellipse 5"/>
          <p:cNvSpPr/>
          <p:nvPr/>
        </p:nvSpPr>
        <p:spPr>
          <a:xfrm rot="21592800">
            <a:off x="270360" y="1401120"/>
            <a:ext cx="4084920" cy="2990160"/>
          </a:xfrm>
          <a:prstGeom prst="ellipse">
            <a:avLst/>
          </a:prstGeom>
          <a:solidFill>
            <a:srgbClr val="ff8080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Civile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Contenzioso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Volontaria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giurisdizione</a:t>
            </a:r>
            <a:endParaRPr/>
          </a:p>
          <a:p>
            <a:pPr algn="ctr"/>
            <a:endParaRPr/>
          </a:p>
        </p:txBody>
      </p:sp>
      <p:sp>
        <p:nvSpPr>
          <p:cNvPr id="123" name="Ellipse 6"/>
          <p:cNvSpPr/>
          <p:nvPr/>
        </p:nvSpPr>
        <p:spPr>
          <a:xfrm rot="48000">
            <a:off x="8881560" y="1169640"/>
            <a:ext cx="3927240" cy="2144520"/>
          </a:xfrm>
          <a:prstGeom prst="ellipse">
            <a:avLst/>
          </a:prstGeom>
          <a:solidFill>
            <a:srgbClr val="ccffcc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Decreto ingiuntivo</a:t>
            </a:r>
            <a:endParaRPr/>
          </a:p>
          <a:p>
            <a:pPr algn="ctr"/>
            <a:endParaRPr/>
          </a:p>
        </p:txBody>
      </p:sp>
      <p:sp>
        <p:nvSpPr>
          <p:cNvPr id="124" name="Ellipse 7"/>
          <p:cNvSpPr/>
          <p:nvPr/>
        </p:nvSpPr>
        <p:spPr>
          <a:xfrm rot="28800">
            <a:off x="568800" y="5079960"/>
            <a:ext cx="4151520" cy="2730600"/>
          </a:xfrm>
          <a:prstGeom prst="ellipse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Procedure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Esecutive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(31/03/2015)</a:t>
            </a:r>
            <a:endParaRPr/>
          </a:p>
          <a:p>
            <a:pPr algn="ctr"/>
            <a:endParaRPr/>
          </a:p>
        </p:txBody>
      </p:sp>
      <p:sp>
        <p:nvSpPr>
          <p:cNvPr id="125" name="Line 8"/>
          <p:cNvSpPr/>
          <p:nvPr/>
        </p:nvSpPr>
        <p:spPr>
          <a:xfrm>
            <a:off x="8800920" y="5333760"/>
            <a:ext cx="571680" cy="47628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26" name="Ellipse 9"/>
          <p:cNvSpPr/>
          <p:nvPr/>
        </p:nvSpPr>
        <p:spPr>
          <a:xfrm rot="60000">
            <a:off x="9049320" y="5249520"/>
            <a:ext cx="3846960" cy="2598120"/>
          </a:xfrm>
          <a:prstGeom prst="ellipse">
            <a:avLst/>
          </a:prstGeom>
          <a:solidFill>
            <a:srgbClr val="ccffff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Procedure 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concorsuali</a:t>
            </a:r>
            <a:endParaRPr/>
          </a:p>
          <a:p>
            <a:pPr algn="ctr"/>
            <a:endParaRPr/>
          </a:p>
          <a:p>
            <a:pPr algn="ctr"/>
            <a:endParaRPr/>
          </a:p>
        </p:txBody>
      </p:sp>
      <p:pic>
        <p:nvPicPr>
          <p:cNvPr id="127" name="" descr=""/>
          <p:cNvPicPr/>
          <p:nvPr/>
        </p:nvPicPr>
        <p:blipFill>
          <a:blip r:embed="rId2"/>
          <a:srcRect l="4997" t="10003" r="10003" b="14984"/>
          <a:stretch/>
        </p:blipFill>
        <p:spPr>
          <a:xfrm>
            <a:off x="6027120" y="3639600"/>
            <a:ext cx="1700280" cy="943200"/>
          </a:xfrm>
          <a:prstGeom prst="rect">
            <a:avLst/>
          </a:prstGeom>
          <a:ln>
            <a:noFill/>
          </a:ln>
        </p:spPr>
      </p:pic>
      <p:sp>
        <p:nvSpPr>
          <p:cNvPr id="128" name="TextShape 10"/>
          <p:cNvSpPr txBox="1"/>
          <p:nvPr/>
        </p:nvSpPr>
        <p:spPr>
          <a:xfrm>
            <a:off x="5610960" y="3163680"/>
            <a:ext cx="2617560" cy="588960"/>
          </a:xfrm>
          <a:prstGeom prst="rect">
            <a:avLst/>
          </a:prstGeom>
          <a:noFill/>
          <a:ln w="252000">
            <a:noFill/>
          </a:ln>
        </p:spPr>
        <p:txBody>
          <a:bodyPr lIns="90000" rIns="90000" tIns="45000" bIns="45000"/>
          <a:p>
            <a:pPr algn="ctr"/>
            <a:r>
              <a:rPr b="1" i="1" lang="it-IT" sz="3200">
                <a:solidFill>
                  <a:srgbClr val="7e0021"/>
                </a:solidFill>
                <a:latin typeface="Arial"/>
              </a:rPr>
              <a:t>TRIBUNALE</a:t>
            </a:r>
            <a:endParaRPr/>
          </a:p>
        </p:txBody>
      </p:sp>
      <p:sp>
        <p:nvSpPr>
          <p:cNvPr id="129" name="TextShape 11"/>
          <p:cNvSpPr txBox="1"/>
          <p:nvPr/>
        </p:nvSpPr>
        <p:spPr>
          <a:xfrm>
            <a:off x="5239800" y="4610160"/>
            <a:ext cx="3199320" cy="148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it-IT" sz="3200">
                <a:solidFill>
                  <a:srgbClr val="7e0021"/>
                </a:solidFill>
                <a:latin typeface="Arial"/>
              </a:rPr>
              <a:t>Cos'è obbligatorio</a:t>
            </a:r>
            <a:endParaRPr/>
          </a:p>
          <a:p>
            <a:pPr algn="ctr"/>
            <a:r>
              <a:rPr b="1" lang="it-IT" sz="3200">
                <a:solidFill>
                  <a:srgbClr val="7e0021"/>
                </a:solidFill>
                <a:latin typeface="Arial"/>
              </a:rPr>
              <a:t>dal 31/12/2014</a:t>
            </a:r>
            <a:endParaRPr/>
          </a:p>
        </p:txBody>
      </p:sp>
      <p:sp>
        <p:nvSpPr>
          <p:cNvPr id="130" name="CustomShape 12"/>
          <p:cNvSpPr/>
          <p:nvPr/>
        </p:nvSpPr>
        <p:spPr>
          <a:xfrm>
            <a:off x="3357000" y="720"/>
            <a:ext cx="4229280" cy="1923840"/>
          </a:xfrm>
          <a:prstGeom prst="rect">
            <a:avLst/>
          </a:prstGeom>
          <a:solidFill>
            <a:srgbClr val="729fcf">
              <a:alpha val="99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TextShape 13"/>
          <p:cNvSpPr txBox="1"/>
          <p:nvPr/>
        </p:nvSpPr>
        <p:spPr>
          <a:xfrm>
            <a:off x="3708720" y="74520"/>
            <a:ext cx="3564000" cy="1224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it-IT" sz="4000">
                <a:solidFill>
                  <a:srgbClr val="7e0021"/>
                </a:solidFill>
                <a:latin typeface="Arial"/>
              </a:rPr>
              <a:t>Corte d'Appello</a:t>
            </a:r>
            <a:endParaRPr/>
          </a:p>
        </p:txBody>
      </p:sp>
      <p:sp>
        <p:nvSpPr>
          <p:cNvPr id="132" name="TextShape 14"/>
          <p:cNvSpPr txBox="1"/>
          <p:nvPr/>
        </p:nvSpPr>
        <p:spPr>
          <a:xfrm>
            <a:off x="3767400" y="1298880"/>
            <a:ext cx="3505320" cy="65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it-IT" sz="3200">
                <a:solidFill>
                  <a:srgbClr val="990000"/>
                </a:solidFill>
                <a:latin typeface="Arial"/>
              </a:rPr>
              <a:t>dal 30/06/2015</a:t>
            </a:r>
            <a:endParaRPr/>
          </a:p>
        </p:txBody>
      </p:sp>
    </p:spTree>
  </p:cSld>
  <p:transition spd="med">
    <p:wipe dir="u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1492200" y="6704640"/>
            <a:ext cx="950760" cy="879480"/>
          </a:xfrm>
          <a:prstGeom prst="rect">
            <a:avLst/>
          </a:prstGeom>
          <a:ln>
            <a:noFill/>
          </a:ln>
        </p:spPr>
      </p:pic>
      <p:pic>
        <p:nvPicPr>
          <p:cNvPr id="134" name="rect3841.png" descr=""/>
          <p:cNvPicPr/>
          <p:nvPr/>
        </p:nvPicPr>
        <p:blipFill>
          <a:blip r:embed="rId2"/>
          <a:stretch/>
        </p:blipFill>
        <p:spPr>
          <a:xfrm>
            <a:off x="-1454400" y="787392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35" name="TextShape 1"/>
          <p:cNvSpPr txBox="1"/>
          <p:nvPr/>
        </p:nvSpPr>
        <p:spPr>
          <a:xfrm>
            <a:off x="6084360" y="1257120"/>
            <a:ext cx="5912640" cy="67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i="1" lang="it-IT" sz="3600">
                <a:solidFill>
                  <a:srgbClr val="800000"/>
                </a:solidFill>
                <a:latin typeface="Arial"/>
              </a:rPr>
              <a:t>ATTI ENDOPROCESSUALI</a:t>
            </a:r>
            <a:endParaRPr/>
          </a:p>
        </p:txBody>
      </p:sp>
      <p:pic>
        <p:nvPicPr>
          <p:cNvPr id="136" name="" descr=""/>
          <p:cNvPicPr/>
          <p:nvPr/>
        </p:nvPicPr>
        <p:blipFill>
          <a:blip r:embed="rId3"/>
          <a:srcRect l="5023" t="0" r="0" b="0"/>
          <a:stretch/>
        </p:blipFill>
        <p:spPr>
          <a:xfrm>
            <a:off x="-81000" y="1521000"/>
            <a:ext cx="5194440" cy="4313160"/>
          </a:xfrm>
          <a:prstGeom prst="rect">
            <a:avLst/>
          </a:prstGeom>
          <a:ln>
            <a:noFill/>
          </a:ln>
        </p:spPr>
      </p:pic>
      <p:sp>
        <p:nvSpPr>
          <p:cNvPr id="137" name="Ellipse 2"/>
          <p:cNvSpPr/>
          <p:nvPr/>
        </p:nvSpPr>
        <p:spPr>
          <a:xfrm>
            <a:off x="4895640" y="2133360"/>
            <a:ext cx="8096400" cy="1143000"/>
          </a:xfrm>
          <a:prstGeom prst="ellipse">
            <a:avLst/>
          </a:prstGeom>
          <a:solidFill>
            <a:srgbClr val="ff8080"/>
          </a:solidFill>
          <a:ln>
            <a:solidFill>
              <a:srgbClr val="3465a4"/>
            </a:solidFill>
          </a:ln>
        </p:spPr>
      </p:sp>
      <p:sp>
        <p:nvSpPr>
          <p:cNvPr id="138" name="TextShape 3"/>
          <p:cNvSpPr txBox="1"/>
          <p:nvPr/>
        </p:nvSpPr>
        <p:spPr>
          <a:xfrm>
            <a:off x="5055840" y="2492640"/>
            <a:ext cx="7927200" cy="4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it-IT" sz="2600">
                <a:solidFill>
                  <a:srgbClr val="800000"/>
                </a:solidFill>
                <a:latin typeface="Arial"/>
              </a:rPr>
              <a:t>Quando una parte è “</a:t>
            </a:r>
            <a:r>
              <a:rPr b="1" lang="it-IT" sz="2600">
                <a:solidFill>
                  <a:srgbClr val="000066"/>
                </a:solidFill>
                <a:latin typeface="Arial"/>
              </a:rPr>
              <a:t>precedentemente costituita</a:t>
            </a:r>
            <a:r>
              <a:rPr lang="it-IT" sz="2600">
                <a:solidFill>
                  <a:srgbClr val="800000"/>
                </a:solidFill>
                <a:latin typeface="Arial"/>
              </a:rPr>
              <a:t>”?</a:t>
            </a:r>
            <a:endParaRPr/>
          </a:p>
        </p:txBody>
      </p:sp>
      <p:sp>
        <p:nvSpPr>
          <p:cNvPr id="139" name="Ellipse 4"/>
          <p:cNvSpPr/>
          <p:nvPr/>
        </p:nvSpPr>
        <p:spPr>
          <a:xfrm rot="21592800">
            <a:off x="707760" y="1981080"/>
            <a:ext cx="3334320" cy="2246760"/>
          </a:xfrm>
          <a:prstGeom prst="ellipse">
            <a:avLst/>
          </a:prstGeom>
          <a:solidFill>
            <a:srgbClr val="ff8080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it-IT" sz="2200">
                <a:solidFill>
                  <a:srgbClr val="0066cc"/>
                </a:solidFill>
                <a:latin typeface="Arial"/>
              </a:rPr>
              <a:t>Civile</a:t>
            </a:r>
            <a:endParaRPr/>
          </a:p>
          <a:p>
            <a:pPr algn="ctr"/>
            <a:r>
              <a:rPr b="1" lang="it-IT" sz="2200">
                <a:solidFill>
                  <a:srgbClr val="0066cc"/>
                </a:solidFill>
                <a:latin typeface="Arial"/>
              </a:rPr>
              <a:t>Contenzioso</a:t>
            </a:r>
            <a:endParaRPr/>
          </a:p>
          <a:p>
            <a:pPr algn="ctr"/>
            <a:r>
              <a:rPr b="1" lang="it-IT" sz="2200">
                <a:solidFill>
                  <a:srgbClr val="0066cc"/>
                </a:solidFill>
                <a:latin typeface="Arial"/>
              </a:rPr>
              <a:t>Volontaria giurisdizione</a:t>
            </a:r>
            <a:endParaRPr/>
          </a:p>
          <a:p>
            <a:pPr algn="ctr"/>
            <a:endParaRPr/>
          </a:p>
        </p:txBody>
      </p:sp>
      <p:sp>
        <p:nvSpPr>
          <p:cNvPr id="140" name="Ellipse 5"/>
          <p:cNvSpPr/>
          <p:nvPr/>
        </p:nvSpPr>
        <p:spPr>
          <a:xfrm>
            <a:off x="614160" y="5731560"/>
            <a:ext cx="5409720" cy="2231280"/>
          </a:xfrm>
          <a:prstGeom prst="ellipse">
            <a:avLst/>
          </a:prstGeom>
          <a:noFill/>
          <a:ln w="144000">
            <a:solidFill>
              <a:srgbClr val="ff3333"/>
            </a:solidFill>
            <a:round/>
          </a:ln>
        </p:spPr>
      </p:sp>
      <p:sp>
        <p:nvSpPr>
          <p:cNvPr id="141" name="TextShape 6"/>
          <p:cNvSpPr txBox="1"/>
          <p:nvPr/>
        </p:nvSpPr>
        <p:spPr>
          <a:xfrm>
            <a:off x="1213920" y="6257520"/>
            <a:ext cx="4399200" cy="45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it-IT" sz="2600">
                <a:solidFill>
                  <a:srgbClr val="0066cc"/>
                </a:solidFill>
                <a:latin typeface="Arial"/>
              </a:rPr>
              <a:t>Tutto il resto è facoltativo?</a:t>
            </a:r>
            <a:endParaRPr/>
          </a:p>
        </p:txBody>
      </p:sp>
      <p:sp>
        <p:nvSpPr>
          <p:cNvPr id="142" name="TextShape 7"/>
          <p:cNvSpPr txBox="1"/>
          <p:nvPr/>
        </p:nvSpPr>
        <p:spPr>
          <a:xfrm>
            <a:off x="49680" y="15120"/>
            <a:ext cx="13026600" cy="122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it-IT" sz="3200">
                <a:solidFill>
                  <a:srgbClr val="0066cc"/>
                </a:solidFill>
                <a:latin typeface="Arial"/>
              </a:rPr>
              <a:t>Obbligo di deposito telematico degli atti e dei documenti “da parte</a:t>
            </a:r>
            <a:endParaRPr/>
          </a:p>
          <a:p>
            <a:r>
              <a:rPr b="1" lang="it-IT" sz="3200">
                <a:solidFill>
                  <a:srgbClr val="0066cc"/>
                </a:solidFill>
                <a:latin typeface="Arial"/>
              </a:rPr>
              <a:t>dei difensori delle parti </a:t>
            </a:r>
            <a:r>
              <a:rPr b="1" lang="it-IT" sz="3200">
                <a:solidFill>
                  <a:srgbClr val="800000"/>
                </a:solidFill>
                <a:latin typeface="Arial"/>
              </a:rPr>
              <a:t>PRECEDENTEMENTE COSTITUITE</a:t>
            </a:r>
            <a:r>
              <a:rPr b="1" lang="it-IT" sz="3200">
                <a:solidFill>
                  <a:srgbClr val="0066cc"/>
                </a:solidFill>
                <a:latin typeface="Arial"/>
              </a:rPr>
              <a:t>”</a:t>
            </a:r>
            <a:endParaRPr/>
          </a:p>
        </p:txBody>
      </p:sp>
      <p:sp>
        <p:nvSpPr>
          <p:cNvPr id="143" name="Rectangle 8"/>
          <p:cNvSpPr/>
          <p:nvPr/>
        </p:nvSpPr>
        <p:spPr>
          <a:xfrm>
            <a:off x="5146200" y="3348360"/>
            <a:ext cx="2178720" cy="819000"/>
          </a:xfrm>
          <a:prstGeom prst="rect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>
                <a:latin typeface="Arial"/>
              </a:rPr>
              <a:t>Citazione</a:t>
            </a:r>
            <a:endParaRPr/>
          </a:p>
        </p:txBody>
      </p:sp>
      <p:sp>
        <p:nvSpPr>
          <p:cNvPr id="144" name="Rectangle 9"/>
          <p:cNvSpPr/>
          <p:nvPr/>
        </p:nvSpPr>
        <p:spPr>
          <a:xfrm>
            <a:off x="9898200" y="3324960"/>
            <a:ext cx="2675520" cy="833760"/>
          </a:xfrm>
          <a:prstGeom prst="rect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>
                <a:latin typeface="Arial"/>
              </a:rPr>
              <a:t>Comparsa di costituzione</a:t>
            </a:r>
            <a:endParaRPr/>
          </a:p>
        </p:txBody>
      </p:sp>
      <p:sp>
        <p:nvSpPr>
          <p:cNvPr id="145" name="Rectangle 10"/>
          <p:cNvSpPr/>
          <p:nvPr/>
        </p:nvSpPr>
        <p:spPr>
          <a:xfrm>
            <a:off x="7595640" y="4255200"/>
            <a:ext cx="2178720" cy="819000"/>
          </a:xfrm>
          <a:prstGeom prst="rect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>
                <a:latin typeface="Arial"/>
              </a:rPr>
              <a:t>Reclamo?</a:t>
            </a:r>
            <a:endParaRPr/>
          </a:p>
        </p:txBody>
      </p:sp>
      <p:sp>
        <p:nvSpPr>
          <p:cNvPr id="146" name="Rectangle 11"/>
          <p:cNvSpPr/>
          <p:nvPr/>
        </p:nvSpPr>
        <p:spPr>
          <a:xfrm>
            <a:off x="5218560" y="5190120"/>
            <a:ext cx="2178720" cy="819000"/>
          </a:xfrm>
          <a:prstGeom prst="rect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>
                <a:latin typeface="Arial"/>
              </a:rPr>
              <a:t>Memoria integrativa</a:t>
            </a:r>
            <a:endParaRPr/>
          </a:p>
          <a:p>
            <a:pPr algn="ctr"/>
            <a:r>
              <a:rPr lang="it-IT">
                <a:latin typeface="Arial"/>
              </a:rPr>
              <a:t>709, 3co, cpc?</a:t>
            </a:r>
            <a:endParaRPr/>
          </a:p>
        </p:txBody>
      </p:sp>
      <p:sp>
        <p:nvSpPr>
          <p:cNvPr id="147" name="Rectangle 12"/>
          <p:cNvSpPr/>
          <p:nvPr/>
        </p:nvSpPr>
        <p:spPr>
          <a:xfrm>
            <a:off x="7354800" y="6060240"/>
            <a:ext cx="2968200" cy="1112040"/>
          </a:xfrm>
          <a:prstGeom prst="rect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>
                <a:latin typeface="Arial"/>
              </a:rPr>
              <a:t>Comparsa di risposta </a:t>
            </a:r>
            <a:endParaRPr/>
          </a:p>
          <a:p>
            <a:pPr algn="ctr"/>
            <a:r>
              <a:rPr lang="it-IT">
                <a:latin typeface="Arial"/>
              </a:rPr>
              <a:t>per convenuto costituito </a:t>
            </a:r>
            <a:endParaRPr/>
          </a:p>
          <a:p>
            <a:pPr algn="ctr"/>
            <a:r>
              <a:rPr lang="it-IT">
                <a:latin typeface="Arial"/>
              </a:rPr>
              <a:t>in fase presidenziale?</a:t>
            </a:r>
            <a:endParaRPr/>
          </a:p>
        </p:txBody>
      </p:sp>
      <p:sp>
        <p:nvSpPr>
          <p:cNvPr id="148" name="Rectangle 13"/>
          <p:cNvSpPr/>
          <p:nvPr/>
        </p:nvSpPr>
        <p:spPr>
          <a:xfrm>
            <a:off x="7595640" y="5182200"/>
            <a:ext cx="2178720" cy="819000"/>
          </a:xfrm>
          <a:prstGeom prst="rect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>
                <a:latin typeface="Arial"/>
              </a:rPr>
              <a:t>Comparsa </a:t>
            </a:r>
            <a:endParaRPr/>
          </a:p>
          <a:p>
            <a:pPr algn="ctr"/>
            <a:r>
              <a:rPr lang="it-IT">
                <a:latin typeface="Arial"/>
              </a:rPr>
              <a:t>di riassunzione?</a:t>
            </a:r>
            <a:endParaRPr/>
          </a:p>
        </p:txBody>
      </p:sp>
      <p:sp>
        <p:nvSpPr>
          <p:cNvPr id="149" name="Ellipse 14"/>
          <p:cNvSpPr/>
          <p:nvPr/>
        </p:nvSpPr>
        <p:spPr>
          <a:xfrm>
            <a:off x="7734240" y="7610400"/>
            <a:ext cx="4819680" cy="1571760"/>
          </a:xfrm>
          <a:prstGeom prst="ellipse">
            <a:avLst/>
          </a:prstGeom>
          <a:solidFill>
            <a:srgbClr val="c5000b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 sz="3600">
                <a:solidFill>
                  <a:srgbClr val="000066"/>
                </a:solidFill>
                <a:latin typeface="Arial"/>
              </a:rPr>
              <a:t>Quali conseguenze</a:t>
            </a:r>
            <a:endParaRPr/>
          </a:p>
          <a:p>
            <a:pPr algn="ctr"/>
            <a:r>
              <a:rPr lang="it-IT" sz="3600">
                <a:solidFill>
                  <a:srgbClr val="000066"/>
                </a:solidFill>
                <a:latin typeface="Arial"/>
              </a:rPr>
              <a:t>se sbaglio?</a:t>
            </a:r>
            <a:endParaRPr/>
          </a:p>
        </p:txBody>
      </p:sp>
      <p:sp>
        <p:nvSpPr>
          <p:cNvPr id="150" name="TextShape 15"/>
          <p:cNvSpPr txBox="1"/>
          <p:nvPr/>
        </p:nvSpPr>
        <p:spPr>
          <a:xfrm>
            <a:off x="2614680" y="6817320"/>
            <a:ext cx="287172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it-IT" sz="2200">
                <a:solidFill>
                  <a:srgbClr val="7e0021"/>
                </a:solidFill>
                <a:latin typeface="Arial"/>
              </a:rPr>
              <a:t>Attenzione</a:t>
            </a:r>
            <a:r>
              <a:rPr b="1" i="1" lang="it-IT" sz="2200">
                <a:solidFill>
                  <a:srgbClr val="800000"/>
                </a:solidFill>
                <a:latin typeface="Arial"/>
              </a:rPr>
              <a:t>!</a:t>
            </a:r>
            <a:endParaRPr/>
          </a:p>
          <a:p>
            <a:pPr algn="ctr"/>
            <a:r>
              <a:rPr b="1" i="1" lang="it-IT" sz="2200">
                <a:solidFill>
                  <a:srgbClr val="800000"/>
                </a:solidFill>
                <a:latin typeface="Arial"/>
              </a:rPr>
              <a:t>Art. 35 DM 44/2011</a:t>
            </a:r>
            <a:endParaRPr/>
          </a:p>
        </p:txBody>
      </p:sp>
      <p:sp>
        <p:nvSpPr>
          <p:cNvPr id="151" name="Rectangle 16"/>
          <p:cNvSpPr/>
          <p:nvPr/>
        </p:nvSpPr>
        <p:spPr>
          <a:xfrm>
            <a:off x="7558560" y="3340800"/>
            <a:ext cx="2178720" cy="819000"/>
          </a:xfrm>
          <a:prstGeom prst="rect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>
                <a:latin typeface="Arial"/>
              </a:rPr>
              <a:t>Ricorso</a:t>
            </a:r>
            <a:endParaRPr/>
          </a:p>
        </p:txBody>
      </p:sp>
      <p:sp>
        <p:nvSpPr>
          <p:cNvPr id="152" name="Rectangle 17"/>
          <p:cNvSpPr/>
          <p:nvPr/>
        </p:nvSpPr>
        <p:spPr>
          <a:xfrm>
            <a:off x="9971280" y="5198400"/>
            <a:ext cx="2178720" cy="819000"/>
          </a:xfrm>
          <a:prstGeom prst="rect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>
                <a:latin typeface="Arial"/>
              </a:rPr>
              <a:t>Fase di merito</a:t>
            </a:r>
            <a:endParaRPr/>
          </a:p>
          <a:p>
            <a:pPr algn="ctr"/>
            <a:r>
              <a:rPr lang="it-IT">
                <a:latin typeface="Arial"/>
              </a:rPr>
              <a:t>615 cpc?</a:t>
            </a:r>
            <a:endParaRPr/>
          </a:p>
        </p:txBody>
      </p:sp>
    </p:spTree>
  </p:cSld>
  <p:transition spd="med">
    <p:wipe dir="u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7726680" y="730800"/>
            <a:ext cx="5016240" cy="3860280"/>
          </a:xfrm>
          <a:prstGeom prst="rect">
            <a:avLst/>
          </a:prstGeom>
          <a:ln>
            <a:noFill/>
          </a:ln>
        </p:spPr>
      </p:pic>
      <p:pic>
        <p:nvPicPr>
          <p:cNvPr id="154" name="rect3841.png" descr=""/>
          <p:cNvPicPr/>
          <p:nvPr/>
        </p:nvPicPr>
        <p:blipFill>
          <a:blip r:embed="rId2"/>
          <a:stretch/>
        </p:blipFill>
        <p:spPr>
          <a:xfrm>
            <a:off x="-1454400" y="787392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55" name="Ellipse 1"/>
          <p:cNvSpPr/>
          <p:nvPr/>
        </p:nvSpPr>
        <p:spPr>
          <a:xfrm rot="65400">
            <a:off x="8871120" y="1170000"/>
            <a:ext cx="2705400" cy="2002680"/>
          </a:xfrm>
          <a:prstGeom prst="ellipse">
            <a:avLst/>
          </a:prstGeom>
          <a:solidFill>
            <a:srgbClr val="ccffcc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Decreto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ingiuntivo</a:t>
            </a:r>
            <a:endParaRPr/>
          </a:p>
          <a:p>
            <a:pPr algn="ctr"/>
            <a:endParaRPr/>
          </a:p>
        </p:txBody>
      </p:sp>
      <p:sp>
        <p:nvSpPr>
          <p:cNvPr id="156" name="Ellipse 2"/>
          <p:cNvSpPr/>
          <p:nvPr/>
        </p:nvSpPr>
        <p:spPr>
          <a:xfrm>
            <a:off x="209160" y="95400"/>
            <a:ext cx="6096240" cy="2134440"/>
          </a:xfrm>
          <a:prstGeom prst="ellipse">
            <a:avLst/>
          </a:prstGeom>
          <a:solidFill>
            <a:srgbClr val="33ff99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RICORSO PER DECRETO</a:t>
            </a:r>
            <a:endParaRPr/>
          </a:p>
        </p:txBody>
      </p:sp>
      <p:sp>
        <p:nvSpPr>
          <p:cNvPr id="157" name="Line 3"/>
          <p:cNvSpPr/>
          <p:nvPr/>
        </p:nvSpPr>
        <p:spPr>
          <a:xfrm>
            <a:off x="3463200" y="2267640"/>
            <a:ext cx="403560" cy="951840"/>
          </a:xfrm>
          <a:prstGeom prst="line">
            <a:avLst/>
          </a:prstGeom>
          <a:ln w="14400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58" name="Ellipse 4"/>
          <p:cNvSpPr/>
          <p:nvPr/>
        </p:nvSpPr>
        <p:spPr>
          <a:xfrm>
            <a:off x="1771560" y="3143520"/>
            <a:ext cx="6076800" cy="20581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DOCUMENTAZIONE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INTEGRATIVA</a:t>
            </a:r>
            <a:endParaRPr/>
          </a:p>
        </p:txBody>
      </p:sp>
      <p:sp>
        <p:nvSpPr>
          <p:cNvPr id="159" name="Line 5"/>
          <p:cNvSpPr/>
          <p:nvPr/>
        </p:nvSpPr>
        <p:spPr>
          <a:xfrm flipH="1">
            <a:off x="5943600" y="5171400"/>
            <a:ext cx="337320" cy="886320"/>
          </a:xfrm>
          <a:prstGeom prst="line">
            <a:avLst/>
          </a:prstGeom>
          <a:ln w="14400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160" name="Ellipse 6"/>
          <p:cNvSpPr/>
          <p:nvPr/>
        </p:nvSpPr>
        <p:spPr>
          <a:xfrm>
            <a:off x="419040" y="5734080"/>
            <a:ext cx="6305400" cy="2087640"/>
          </a:xfrm>
          <a:prstGeom prst="ellipse">
            <a:avLst/>
          </a:prstGeom>
          <a:solidFill>
            <a:srgbClr val="ff6600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RICHIESTA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ESECUTORIETA'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647 C.P.C</a:t>
            </a:r>
            <a:endParaRPr/>
          </a:p>
        </p:txBody>
      </p:sp>
      <p:sp>
        <p:nvSpPr>
          <p:cNvPr id="161" name="Rectangle 7"/>
          <p:cNvSpPr/>
          <p:nvPr/>
        </p:nvSpPr>
        <p:spPr>
          <a:xfrm>
            <a:off x="8640720" y="4971240"/>
            <a:ext cx="3202200" cy="1791360"/>
          </a:xfrm>
          <a:prstGeom prst="rect">
            <a:avLst/>
          </a:prstGeom>
          <a:solidFill>
            <a:srgbClr val="ffffff"/>
          </a:solidFill>
          <a:ln w="180000">
            <a:solidFill>
              <a:srgbClr val="ff3333"/>
            </a:solidFill>
            <a:round/>
          </a:ln>
        </p:spPr>
        <p:txBody>
          <a:bodyPr lIns="180000" rIns="180000" tIns="135000" bIns="135000" anchor="ctr"/>
          <a:p>
            <a:pPr algn="ctr"/>
            <a:r>
              <a:rPr b="1" i="1" lang="it-IT" sz="3600">
                <a:solidFill>
                  <a:srgbClr val="7e0021"/>
                </a:solidFill>
                <a:latin typeface="Arial"/>
              </a:rPr>
              <a:t>GIA' DAL</a:t>
            </a:r>
            <a:endParaRPr/>
          </a:p>
          <a:p>
            <a:pPr algn="ctr"/>
            <a:r>
              <a:rPr b="1" i="1" lang="it-IT" sz="3600">
                <a:solidFill>
                  <a:srgbClr val="7e0021"/>
                </a:solidFill>
                <a:latin typeface="Arial"/>
              </a:rPr>
              <a:t>30/6/2014</a:t>
            </a:r>
            <a:endParaRPr/>
          </a:p>
        </p:txBody>
      </p:sp>
    </p:spTree>
  </p:cSld>
  <p:transition spd="med">
    <p:wipe dir="u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7666920" y="3609000"/>
            <a:ext cx="5300280" cy="4167000"/>
          </a:xfrm>
          <a:prstGeom prst="rect">
            <a:avLst/>
          </a:prstGeom>
          <a:ln>
            <a:noFill/>
          </a:ln>
        </p:spPr>
      </p:pic>
      <p:pic>
        <p:nvPicPr>
          <p:cNvPr id="163" name="rect3841.png" descr=""/>
          <p:cNvPicPr/>
          <p:nvPr/>
        </p:nvPicPr>
        <p:blipFill>
          <a:blip r:embed="rId2"/>
          <a:stretch/>
        </p:blipFill>
        <p:spPr>
          <a:xfrm>
            <a:off x="-1454400" y="81370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64" name="Ellipse 1"/>
          <p:cNvSpPr/>
          <p:nvPr/>
        </p:nvSpPr>
        <p:spPr>
          <a:xfrm rot="61800">
            <a:off x="8856000" y="4106880"/>
            <a:ext cx="2955240" cy="2064960"/>
          </a:xfrm>
          <a:prstGeom prst="ellipse">
            <a:avLst/>
          </a:prstGeom>
          <a:solidFill>
            <a:srgbClr val="ccffff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endParaRPr/>
          </a:p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Procedure </a:t>
            </a:r>
            <a:endParaRPr/>
          </a:p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concorsuali</a:t>
            </a:r>
            <a:endParaRPr/>
          </a:p>
          <a:p>
            <a:pPr algn="ctr"/>
            <a:endParaRPr/>
          </a:p>
          <a:p>
            <a:pPr algn="ctr"/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184320" y="258480"/>
            <a:ext cx="12540960" cy="3495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/>
            <a:r>
              <a:rPr b="1" lang="it-IT" sz="4800">
                <a:solidFill>
                  <a:srgbClr val="7e0021"/>
                </a:solidFill>
                <a:latin typeface="Arial"/>
                <a:ea typeface="Courier New"/>
              </a:rPr>
              <a:t>Obbligo di deposito telematico degli atti e dei documenti </a:t>
            </a:r>
            <a:r>
              <a:rPr b="1" lang="it-IT" sz="4800" strike="noStrike">
                <a:solidFill>
                  <a:srgbClr val="7e0021"/>
                </a:solidFill>
                <a:latin typeface="Arial"/>
                <a:ea typeface="Courier New"/>
              </a:rPr>
              <a:t>da p</a:t>
            </a:r>
            <a:r>
              <a:rPr b="1" lang="it-IT" sz="4800">
                <a:solidFill>
                  <a:srgbClr val="7e0021"/>
                </a:solidFill>
                <a:latin typeface="Arial"/>
                <a:ea typeface="Courier New"/>
              </a:rPr>
              <a:t>arte del </a:t>
            </a:r>
            <a:r>
              <a:rPr b="1" lang="it-IT" sz="4800">
                <a:solidFill>
                  <a:srgbClr val="000066"/>
                </a:solidFill>
                <a:latin typeface="Arial"/>
                <a:ea typeface="Courier New"/>
              </a:rPr>
              <a:t>curatore</a:t>
            </a:r>
            <a:r>
              <a:rPr b="1" lang="it-IT" sz="4800">
                <a:solidFill>
                  <a:srgbClr val="7e0021"/>
                </a:solidFill>
                <a:latin typeface="Arial"/>
                <a:ea typeface="Courier New"/>
              </a:rPr>
              <a:t>, del </a:t>
            </a:r>
            <a:r>
              <a:rPr b="1" lang="it-IT" sz="4800">
                <a:solidFill>
                  <a:srgbClr val="000066"/>
                </a:solidFill>
                <a:latin typeface="Arial"/>
                <a:ea typeface="Courier New"/>
              </a:rPr>
              <a:t>commissario   giudiziale</a:t>
            </a:r>
            <a:r>
              <a:rPr b="1" lang="it-IT" sz="4800">
                <a:solidFill>
                  <a:srgbClr val="7e0021"/>
                </a:solidFill>
                <a:latin typeface="Arial"/>
                <a:ea typeface="Courier New"/>
              </a:rPr>
              <a:t>,   del  </a:t>
            </a:r>
            <a:r>
              <a:rPr b="1" lang="it-IT" sz="4800">
                <a:solidFill>
                  <a:srgbClr val="000066"/>
                </a:solidFill>
                <a:latin typeface="Arial"/>
                <a:ea typeface="Courier New"/>
              </a:rPr>
              <a:t>liquidatore</a:t>
            </a:r>
            <a:r>
              <a:rPr b="1" lang="it-IT" sz="4800">
                <a:solidFill>
                  <a:srgbClr val="7e0021"/>
                </a:solidFill>
                <a:latin typeface="Arial"/>
                <a:ea typeface="Courier New"/>
              </a:rPr>
              <a:t>, del </a:t>
            </a:r>
            <a:r>
              <a:rPr b="1" lang="it-IT" sz="4800">
                <a:solidFill>
                  <a:srgbClr val="000066"/>
                </a:solidFill>
                <a:latin typeface="Arial"/>
                <a:ea typeface="Courier New"/>
              </a:rPr>
              <a:t>commissario liquidatore</a:t>
            </a:r>
            <a:r>
              <a:rPr b="1" lang="it-IT" sz="4800">
                <a:solidFill>
                  <a:srgbClr val="7e0021"/>
                </a:solidFill>
                <a:latin typeface="Arial"/>
                <a:ea typeface="Courier New"/>
              </a:rPr>
              <a:t> e del </a:t>
            </a:r>
            <a:r>
              <a:rPr b="1" lang="it-IT" sz="4800">
                <a:solidFill>
                  <a:srgbClr val="000066"/>
                </a:solidFill>
                <a:latin typeface="Arial"/>
                <a:ea typeface="Courier New"/>
              </a:rPr>
              <a:t>com-missario straordinario</a:t>
            </a:r>
            <a:endParaRPr/>
          </a:p>
        </p:txBody>
      </p:sp>
      <p:pic>
        <p:nvPicPr>
          <p:cNvPr id="166" name="" descr=""/>
          <p:cNvPicPr/>
          <p:nvPr/>
        </p:nvPicPr>
        <p:blipFill>
          <a:blip r:embed="rId3"/>
          <a:stretch/>
        </p:blipFill>
        <p:spPr>
          <a:xfrm>
            <a:off x="920880" y="5844240"/>
            <a:ext cx="950760" cy="879480"/>
          </a:xfrm>
          <a:prstGeom prst="rect">
            <a:avLst/>
          </a:prstGeom>
          <a:ln>
            <a:noFill/>
          </a:ln>
        </p:spPr>
      </p:pic>
      <p:sp>
        <p:nvSpPr>
          <p:cNvPr id="167" name="TextShape 3"/>
          <p:cNvSpPr txBox="1"/>
          <p:nvPr/>
        </p:nvSpPr>
        <p:spPr>
          <a:xfrm>
            <a:off x="2300040" y="4866840"/>
            <a:ext cx="4399200" cy="145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it-IT" sz="4800">
                <a:solidFill>
                  <a:srgbClr val="0066cc"/>
                </a:solidFill>
                <a:latin typeface="Arial"/>
              </a:rPr>
              <a:t>Tutto il resto</a:t>
            </a:r>
            <a:endParaRPr/>
          </a:p>
          <a:p>
            <a:pPr algn="ctr"/>
            <a:r>
              <a:rPr b="1" lang="it-IT" sz="4800">
                <a:solidFill>
                  <a:srgbClr val="0066cc"/>
                </a:solidFill>
                <a:latin typeface="Arial"/>
              </a:rPr>
              <a:t>è facoltativo?</a:t>
            </a:r>
            <a:endParaRPr/>
          </a:p>
        </p:txBody>
      </p:sp>
      <p:sp>
        <p:nvSpPr>
          <p:cNvPr id="168" name="TextShape 4"/>
          <p:cNvSpPr txBox="1"/>
          <p:nvPr/>
        </p:nvSpPr>
        <p:spPr>
          <a:xfrm>
            <a:off x="2748240" y="6436080"/>
            <a:ext cx="4248360" cy="100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it-IT" sz="3200">
                <a:solidFill>
                  <a:srgbClr val="7e0021"/>
                </a:solidFill>
                <a:latin typeface="Arial"/>
              </a:rPr>
              <a:t>Attenzione</a:t>
            </a:r>
            <a:r>
              <a:rPr b="1" i="1" lang="it-IT" sz="3200">
                <a:solidFill>
                  <a:srgbClr val="800000"/>
                </a:solidFill>
                <a:latin typeface="Arial"/>
              </a:rPr>
              <a:t>!</a:t>
            </a:r>
            <a:endParaRPr/>
          </a:p>
          <a:p>
            <a:pPr algn="ctr"/>
            <a:r>
              <a:rPr b="1" i="1" lang="it-IT" sz="3200">
                <a:solidFill>
                  <a:srgbClr val="800000"/>
                </a:solidFill>
                <a:latin typeface="Arial"/>
              </a:rPr>
              <a:t>Art. 35 DM 44/2011</a:t>
            </a:r>
            <a:endParaRPr/>
          </a:p>
        </p:txBody>
      </p:sp>
      <p:sp>
        <p:nvSpPr>
          <p:cNvPr id="169" name="Ellipse 5"/>
          <p:cNvSpPr/>
          <p:nvPr/>
        </p:nvSpPr>
        <p:spPr>
          <a:xfrm>
            <a:off x="614520" y="4209840"/>
            <a:ext cx="7329240" cy="4066200"/>
          </a:xfrm>
          <a:prstGeom prst="ellipse">
            <a:avLst/>
          </a:prstGeom>
          <a:noFill/>
          <a:ln w="144000">
            <a:solidFill>
              <a:srgbClr val="ff3333"/>
            </a:solidFill>
            <a:round/>
          </a:ln>
        </p:spPr>
      </p:sp>
    </p:spTree>
  </p:cSld>
  <p:transition spd="med">
    <p:wipe dir="u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-147240" y="3035160"/>
            <a:ext cx="5300280" cy="4167000"/>
          </a:xfrm>
          <a:prstGeom prst="rect">
            <a:avLst/>
          </a:prstGeom>
          <a:ln>
            <a:noFill/>
          </a:ln>
        </p:spPr>
      </p:pic>
      <p:pic>
        <p:nvPicPr>
          <p:cNvPr id="171" name="rect3841.png" descr=""/>
          <p:cNvPicPr/>
          <p:nvPr/>
        </p:nvPicPr>
        <p:blipFill>
          <a:blip r:embed="rId2"/>
          <a:stretch/>
        </p:blipFill>
        <p:spPr>
          <a:xfrm>
            <a:off x="-1454400" y="81370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72" name="Ellipse 1"/>
          <p:cNvSpPr/>
          <p:nvPr/>
        </p:nvSpPr>
        <p:spPr>
          <a:xfrm rot="29400">
            <a:off x="875520" y="3498840"/>
            <a:ext cx="3216600" cy="2163240"/>
          </a:xfrm>
          <a:prstGeom prst="ellipse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Procedure</a:t>
            </a:r>
            <a:endParaRPr/>
          </a:p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esecutive</a:t>
            </a:r>
            <a:endParaRPr/>
          </a:p>
          <a:p>
            <a:pPr algn="ctr"/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154080" y="-20520"/>
            <a:ext cx="12742560" cy="1677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Obbligo di deposito telematico degli atti e dei documenti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“</a:t>
            </a:r>
            <a:r>
              <a:rPr b="1" lang="it-IT" sz="3600">
                <a:solidFill>
                  <a:srgbClr val="0066cc"/>
                </a:solidFill>
                <a:latin typeface="Arial"/>
              </a:rPr>
              <a:t>successivamente al DEPOSITO dell'</a:t>
            </a:r>
            <a:r>
              <a:rPr b="1" lang="it-IT" sz="3600">
                <a:solidFill>
                  <a:srgbClr val="0066cc"/>
                </a:solidFill>
                <a:latin typeface="Arial"/>
              </a:rPr>
              <a:t>ATTO</a:t>
            </a:r>
            <a:endParaRPr/>
          </a:p>
          <a:p>
            <a:pPr algn="ctr"/>
            <a:r>
              <a:rPr b="1" lang="it-IT" sz="3600">
                <a:solidFill>
                  <a:srgbClr val="0066cc"/>
                </a:solidFill>
                <a:latin typeface="Arial"/>
              </a:rPr>
              <a:t>CON CUI INIZIA L'ESECUZIONE</a:t>
            </a:r>
            <a:r>
              <a:rPr b="1" lang="it-IT" sz="3600">
                <a:solidFill>
                  <a:srgbClr val="0066cc"/>
                </a:solidFill>
                <a:latin typeface="Arial"/>
              </a:rPr>
              <a:t>”</a:t>
            </a:r>
            <a:endParaRPr/>
          </a:p>
        </p:txBody>
      </p:sp>
      <p:sp>
        <p:nvSpPr>
          <p:cNvPr id="174" name="Ellipse 3"/>
          <p:cNvSpPr/>
          <p:nvPr/>
        </p:nvSpPr>
        <p:spPr>
          <a:xfrm rot="6600">
            <a:off x="2163600" y="1611000"/>
            <a:ext cx="8952480" cy="1341720"/>
          </a:xfrm>
          <a:prstGeom prst="ellipse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endParaRPr/>
          </a:p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Cioè il DEPOSITO del pignoramento?</a:t>
            </a:r>
            <a:endParaRPr/>
          </a:p>
          <a:p>
            <a:pPr algn="ctr"/>
            <a:r>
              <a:rPr b="1" lang="it-IT" sz="2200">
                <a:solidFill>
                  <a:srgbClr val="0066cc"/>
                </a:solidFill>
                <a:latin typeface="Arial"/>
              </a:rPr>
              <a:t>dal 31/3/2015 – deposito telematico della NIR</a:t>
            </a:r>
            <a:endParaRPr/>
          </a:p>
          <a:p>
            <a:pPr algn="ctr"/>
            <a:endParaRPr/>
          </a:p>
        </p:txBody>
      </p:sp>
      <p:sp>
        <p:nvSpPr>
          <p:cNvPr id="175" name="Rectangle 4"/>
          <p:cNvSpPr/>
          <p:nvPr/>
        </p:nvSpPr>
        <p:spPr>
          <a:xfrm>
            <a:off x="4947120" y="6716160"/>
            <a:ext cx="2178720" cy="819000"/>
          </a:xfrm>
          <a:prstGeom prst="rect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 sz="2800">
                <a:latin typeface="Arial"/>
              </a:rPr>
              <a:t>Intervento?</a:t>
            </a:r>
            <a:endParaRPr/>
          </a:p>
        </p:txBody>
      </p:sp>
      <p:sp>
        <p:nvSpPr>
          <p:cNvPr id="176" name="TextShape 5"/>
          <p:cNvSpPr txBox="1"/>
          <p:nvPr/>
        </p:nvSpPr>
        <p:spPr>
          <a:xfrm>
            <a:off x="7105680" y="3997440"/>
            <a:ext cx="5086080" cy="145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it-IT" sz="3200">
                <a:solidFill>
                  <a:srgbClr val="800000"/>
                </a:solidFill>
                <a:latin typeface="Arial"/>
              </a:rPr>
              <a:t>Art. 16 bis Dl 179/2012</a:t>
            </a:r>
            <a:endParaRPr/>
          </a:p>
          <a:p>
            <a:pPr algn="ctr"/>
            <a:r>
              <a:rPr b="1" lang="it-IT" sz="3200">
                <a:solidFill>
                  <a:srgbClr val="800000"/>
                </a:solidFill>
                <a:latin typeface="Arial"/>
              </a:rPr>
              <a:t>La disposizione di cui al comma 1 si applica...</a:t>
            </a:r>
            <a:endParaRPr/>
          </a:p>
        </p:txBody>
      </p:sp>
      <p:sp>
        <p:nvSpPr>
          <p:cNvPr id="177" name="Ellipse 6"/>
          <p:cNvSpPr/>
          <p:nvPr/>
        </p:nvSpPr>
        <p:spPr>
          <a:xfrm rot="129000">
            <a:off x="5565960" y="3530520"/>
            <a:ext cx="7170840" cy="2327760"/>
          </a:xfrm>
          <a:prstGeom prst="ellipse">
            <a:avLst/>
          </a:prstGeom>
          <a:noFill/>
          <a:ln w="144000">
            <a:solidFill>
              <a:srgbClr val="ff3333"/>
            </a:solidFill>
            <a:round/>
          </a:ln>
        </p:spPr>
      </p:sp>
      <p:pic>
        <p:nvPicPr>
          <p:cNvPr id="178" name="" descr=""/>
          <p:cNvPicPr/>
          <p:nvPr/>
        </p:nvPicPr>
        <p:blipFill>
          <a:blip r:embed="rId3"/>
          <a:stretch/>
        </p:blipFill>
        <p:spPr>
          <a:xfrm>
            <a:off x="5848920" y="4115160"/>
            <a:ext cx="1275840" cy="1104840"/>
          </a:xfrm>
          <a:prstGeom prst="rect">
            <a:avLst/>
          </a:prstGeom>
          <a:ln>
            <a:noFill/>
          </a:ln>
        </p:spPr>
      </p:pic>
      <p:sp>
        <p:nvSpPr>
          <p:cNvPr id="179" name="Rectangle 7"/>
          <p:cNvSpPr/>
          <p:nvPr/>
        </p:nvSpPr>
        <p:spPr>
          <a:xfrm>
            <a:off x="7486920" y="6591600"/>
            <a:ext cx="2685960" cy="1130400"/>
          </a:xfrm>
          <a:prstGeom prst="rect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 sz="2800">
                <a:latin typeface="Arial"/>
              </a:rPr>
              <a:t>Obblighi di fare?</a:t>
            </a:r>
            <a:endParaRPr/>
          </a:p>
          <a:p>
            <a:pPr algn="ctr"/>
            <a:r>
              <a:rPr lang="it-IT" sz="2800">
                <a:latin typeface="Arial"/>
              </a:rPr>
              <a:t>612 cpc</a:t>
            </a:r>
            <a:endParaRPr/>
          </a:p>
        </p:txBody>
      </p:sp>
      <p:sp>
        <p:nvSpPr>
          <p:cNvPr id="180" name="Rectangle 8"/>
          <p:cNvSpPr/>
          <p:nvPr/>
        </p:nvSpPr>
        <p:spPr>
          <a:xfrm>
            <a:off x="10482480" y="6585840"/>
            <a:ext cx="2357280" cy="819000"/>
          </a:xfrm>
          <a:prstGeom prst="rect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 sz="2800">
                <a:latin typeface="Arial"/>
              </a:rPr>
              <a:t>Opposizioni?</a:t>
            </a:r>
            <a:endParaRPr/>
          </a:p>
        </p:txBody>
      </p:sp>
    </p:spTree>
  </p:cSld>
  <p:transition spd="med">
    <p:wipe dir="u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424440" y="4635360"/>
            <a:ext cx="5300280" cy="4167000"/>
          </a:xfrm>
          <a:prstGeom prst="rect">
            <a:avLst/>
          </a:prstGeom>
          <a:ln>
            <a:noFill/>
          </a:ln>
        </p:spPr>
      </p:pic>
      <p:pic>
        <p:nvPicPr>
          <p:cNvPr id="182" name="rect3841.png" descr=""/>
          <p:cNvPicPr/>
          <p:nvPr/>
        </p:nvPicPr>
        <p:blipFill>
          <a:blip r:embed="rId2"/>
          <a:stretch/>
        </p:blipFill>
        <p:spPr>
          <a:xfrm>
            <a:off x="-1454400" y="8137080"/>
            <a:ext cx="15976440" cy="1996920"/>
          </a:xfrm>
          <a:prstGeom prst="rect">
            <a:avLst/>
          </a:prstGeom>
          <a:ln w="12600">
            <a:noFill/>
          </a:ln>
        </p:spPr>
      </p:pic>
      <p:sp>
        <p:nvSpPr>
          <p:cNvPr id="183" name="Ellipse 1"/>
          <p:cNvSpPr/>
          <p:nvPr/>
        </p:nvSpPr>
        <p:spPr>
          <a:xfrm rot="29400">
            <a:off x="1504080" y="5118120"/>
            <a:ext cx="3216600" cy="2163240"/>
          </a:xfrm>
          <a:prstGeom prst="ellipse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Procedure</a:t>
            </a:r>
            <a:endParaRPr/>
          </a:p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esecutive</a:t>
            </a:r>
            <a:endParaRPr/>
          </a:p>
          <a:p>
            <a:pPr algn="ctr"/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1009800" y="74520"/>
            <a:ext cx="11201400" cy="100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it-IT" sz="3200">
                <a:solidFill>
                  <a:srgbClr val="800000"/>
                </a:solidFill>
                <a:latin typeface="Arial"/>
              </a:rPr>
              <a:t>Questioni aperte:</a:t>
            </a:r>
            <a:endParaRPr/>
          </a:p>
          <a:p>
            <a:pPr algn="ctr"/>
            <a:r>
              <a:rPr b="1" lang="it-IT" sz="3200">
                <a:solidFill>
                  <a:srgbClr val="800000"/>
                </a:solidFill>
                <a:latin typeface="Arial"/>
              </a:rPr>
              <a:t>Le OPPOSIZIONI ex ARTT. 615, II co. e 617, II co. CPC</a:t>
            </a:r>
            <a:endParaRPr/>
          </a:p>
        </p:txBody>
      </p:sp>
      <p:sp>
        <p:nvSpPr>
          <p:cNvPr id="185" name="Ellipse 3"/>
          <p:cNvSpPr/>
          <p:nvPr/>
        </p:nvSpPr>
        <p:spPr>
          <a:xfrm rot="9000">
            <a:off x="321480" y="1233360"/>
            <a:ext cx="7016400" cy="1395720"/>
          </a:xfrm>
          <a:prstGeom prst="ellipse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endParaRPr/>
          </a:p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Pignoramento già iscritto a ruolo</a:t>
            </a:r>
            <a:endParaRPr/>
          </a:p>
          <a:p>
            <a:pPr algn="ctr"/>
            <a:endParaRPr/>
          </a:p>
        </p:txBody>
      </p:sp>
      <p:sp>
        <p:nvSpPr>
          <p:cNvPr id="186" name="Ellipse 4"/>
          <p:cNvSpPr/>
          <p:nvPr/>
        </p:nvSpPr>
        <p:spPr>
          <a:xfrm rot="13200">
            <a:off x="5383080" y="2800080"/>
            <a:ext cx="7016400" cy="2103480"/>
          </a:xfrm>
          <a:prstGeom prst="ellipse">
            <a:avLst/>
          </a:prstGeom>
          <a:solidFill>
            <a:srgbClr val="ffffcc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endParaRPr/>
          </a:p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Pignoramento</a:t>
            </a:r>
            <a:endParaRPr/>
          </a:p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NON</a:t>
            </a:r>
            <a:endParaRPr/>
          </a:p>
          <a:p>
            <a:pPr algn="ctr"/>
            <a:r>
              <a:rPr b="1" lang="it-IT" sz="3200">
                <a:solidFill>
                  <a:srgbClr val="0066cc"/>
                </a:solidFill>
                <a:latin typeface="Arial"/>
              </a:rPr>
              <a:t>iscritto a ruolo</a:t>
            </a:r>
            <a:endParaRPr/>
          </a:p>
          <a:p>
            <a:pPr algn="ctr"/>
            <a:endParaRPr/>
          </a:p>
        </p:txBody>
      </p:sp>
      <p:sp>
        <p:nvSpPr>
          <p:cNvPr id="187" name="Rectangle 5"/>
          <p:cNvSpPr/>
          <p:nvPr/>
        </p:nvSpPr>
        <p:spPr>
          <a:xfrm>
            <a:off x="7868520" y="6915960"/>
            <a:ext cx="2178720" cy="819000"/>
          </a:xfrm>
          <a:prstGeom prst="rect">
            <a:avLst/>
          </a:prstGeom>
          <a:solidFill>
            <a:srgbClr val="ff3333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>
                <a:latin typeface="Arial"/>
              </a:rPr>
              <a:t>Opposizione</a:t>
            </a:r>
            <a:endParaRPr/>
          </a:p>
        </p:txBody>
      </p:sp>
      <p:pic>
        <p:nvPicPr>
          <p:cNvPr id="188" name="" descr=""/>
          <p:cNvPicPr/>
          <p:nvPr/>
        </p:nvPicPr>
        <p:blipFill>
          <a:blip r:embed="rId3"/>
          <a:stretch/>
        </p:blipFill>
        <p:spPr>
          <a:xfrm>
            <a:off x="80280" y="3347280"/>
            <a:ext cx="950760" cy="879480"/>
          </a:xfrm>
          <a:prstGeom prst="rect">
            <a:avLst/>
          </a:prstGeom>
          <a:ln>
            <a:noFill/>
          </a:ln>
        </p:spPr>
      </p:pic>
      <p:sp>
        <p:nvSpPr>
          <p:cNvPr id="189" name="TextShape 6"/>
          <p:cNvSpPr txBox="1"/>
          <p:nvPr/>
        </p:nvSpPr>
        <p:spPr>
          <a:xfrm>
            <a:off x="1172880" y="3416400"/>
            <a:ext cx="4248360" cy="100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i="1" lang="it-IT" sz="3200">
                <a:solidFill>
                  <a:srgbClr val="7e0021"/>
                </a:solidFill>
                <a:latin typeface="Arial"/>
              </a:rPr>
              <a:t>Attenzione</a:t>
            </a:r>
            <a:r>
              <a:rPr b="1" i="1" lang="it-IT" sz="3200">
                <a:solidFill>
                  <a:srgbClr val="800000"/>
                </a:solidFill>
                <a:latin typeface="Arial"/>
              </a:rPr>
              <a:t>!</a:t>
            </a:r>
            <a:endParaRPr/>
          </a:p>
          <a:p>
            <a:pPr algn="ctr"/>
            <a:r>
              <a:rPr b="1" i="1" lang="it-IT" sz="3200">
                <a:solidFill>
                  <a:srgbClr val="800000"/>
                </a:solidFill>
                <a:latin typeface="Arial"/>
              </a:rPr>
              <a:t>Art. 35 DM 44/2011</a:t>
            </a:r>
            <a:endParaRPr/>
          </a:p>
        </p:txBody>
      </p:sp>
      <p:sp>
        <p:nvSpPr>
          <p:cNvPr id="190" name="Ellipse 7"/>
          <p:cNvSpPr/>
          <p:nvPr/>
        </p:nvSpPr>
        <p:spPr>
          <a:xfrm>
            <a:off x="5295960" y="5000400"/>
            <a:ext cx="3486240" cy="1593720"/>
          </a:xfrm>
          <a:prstGeom prst="ellipse">
            <a:avLst/>
          </a:prstGeom>
          <a:solidFill>
            <a:srgbClr val="33ff99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 sz="2800">
                <a:latin typeface="Arial"/>
              </a:rPr>
              <a:t>Aspetto che il</a:t>
            </a:r>
            <a:endParaRPr/>
          </a:p>
          <a:p>
            <a:pPr algn="ctr"/>
            <a:r>
              <a:rPr lang="it-IT" sz="2800">
                <a:latin typeface="Arial"/>
              </a:rPr>
              <a:t>creditore</a:t>
            </a:r>
            <a:endParaRPr/>
          </a:p>
          <a:p>
            <a:pPr algn="ctr"/>
            <a:r>
              <a:rPr lang="it-IT" sz="2800">
                <a:latin typeface="Arial"/>
              </a:rPr>
              <a:t>iscriva a ruolo</a:t>
            </a:r>
            <a:endParaRPr/>
          </a:p>
        </p:txBody>
      </p:sp>
      <p:sp>
        <p:nvSpPr>
          <p:cNvPr id="191" name="Ellipse 8"/>
          <p:cNvSpPr/>
          <p:nvPr/>
        </p:nvSpPr>
        <p:spPr>
          <a:xfrm>
            <a:off x="9015480" y="4958640"/>
            <a:ext cx="3837960" cy="1689840"/>
          </a:xfrm>
          <a:prstGeom prst="ellipse">
            <a:avLst/>
          </a:prstGeom>
          <a:solidFill>
            <a:srgbClr val="ff8080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 sz="2800">
                <a:latin typeface="Arial"/>
              </a:rPr>
              <a:t>Non posso iscrivere</a:t>
            </a:r>
            <a:endParaRPr/>
          </a:p>
          <a:p>
            <a:pPr algn="ctr"/>
            <a:r>
              <a:rPr lang="it-IT" sz="2800">
                <a:latin typeface="Arial"/>
              </a:rPr>
              <a:t>a ruolo</a:t>
            </a:r>
            <a:endParaRPr/>
          </a:p>
          <a:p>
            <a:pPr algn="ctr"/>
            <a:r>
              <a:rPr lang="it-IT" sz="2800">
                <a:latin typeface="Arial"/>
              </a:rPr>
              <a:t>telematicamente</a:t>
            </a:r>
            <a:endParaRPr/>
          </a:p>
        </p:txBody>
      </p:sp>
      <p:sp>
        <p:nvSpPr>
          <p:cNvPr id="192" name="Rectangle 9"/>
          <p:cNvSpPr/>
          <p:nvPr/>
        </p:nvSpPr>
        <p:spPr>
          <a:xfrm>
            <a:off x="7851600" y="1442520"/>
            <a:ext cx="2178720" cy="819000"/>
          </a:xfrm>
          <a:prstGeom prst="rect">
            <a:avLst/>
          </a:prstGeom>
          <a:solidFill>
            <a:srgbClr val="99ff66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lang="it-IT">
                <a:latin typeface="Arial"/>
              </a:rPr>
              <a:t>Opposizione</a:t>
            </a:r>
            <a:endParaRPr/>
          </a:p>
        </p:txBody>
      </p:sp>
    </p:spTree>
  </p:cSld>
  <p:transition spd="med">
    <p:wipe dir="u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asted-image.tif" descr=""/>
          <p:cNvPicPr/>
          <p:nvPr/>
        </p:nvPicPr>
        <p:blipFill>
          <a:blip r:embed="rId1"/>
          <a:stretch/>
        </p:blipFill>
        <p:spPr>
          <a:xfrm>
            <a:off x="121320" y="12682800"/>
            <a:ext cx="2363760" cy="1188720"/>
          </a:xfrm>
          <a:prstGeom prst="rect">
            <a:avLst/>
          </a:prstGeom>
          <a:ln w="12600"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3327480" y="5169240"/>
            <a:ext cx="6501960" cy="237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9960" rIns="129960" tIns="65160" bIns="65160"/>
          <a:p>
            <a:pPr algn="ctr">
              <a:lnSpc>
                <a:spcPct val="93000"/>
              </a:lnSpc>
            </a:pPr>
            <a:r>
              <a:rPr b="1" lang="it-IT" sz="2400" strike="noStrike">
                <a:latin typeface="Arial"/>
                <a:ea typeface="Arial"/>
              </a:rPr>
              <a:t>CONDIZIONI D’USO</a:t>
            </a:r>
            <a:endParaRPr/>
          </a:p>
          <a:p>
            <a:pPr algn="ctr">
              <a:lnSpc>
                <a:spcPct val="93000"/>
              </a:lnSpc>
            </a:pPr>
            <a:r>
              <a:rPr lang="it-IT" sz="2400" strike="noStrike">
                <a:latin typeface="Arial"/>
                <a:ea typeface="Arial"/>
              </a:rPr>
              <a:t> </a:t>
            </a:r>
            <a:r>
              <a:rPr lang="it-IT" sz="2400" strike="noStrike">
                <a:latin typeface="Arial"/>
                <a:ea typeface="Arial"/>
              </a:rPr>
              <a:t>Salvo dove diversamente indicato, quest'opera è distribuita con licenza Creative Commons Attribuzione - Non commerciale - Condividi allo stesso modo 3.0 Italia.</a:t>
            </a:r>
            <a:endParaRPr/>
          </a:p>
        </p:txBody>
      </p:sp>
      <p:pic>
        <p:nvPicPr>
          <p:cNvPr id="195" name="droppedImage.png" descr=""/>
          <p:cNvPicPr/>
          <p:nvPr/>
        </p:nvPicPr>
        <p:blipFill>
          <a:blip r:embed="rId2"/>
          <a:stretch/>
        </p:blipFill>
        <p:spPr>
          <a:xfrm>
            <a:off x="5580720" y="7590600"/>
            <a:ext cx="2252520" cy="716400"/>
          </a:xfrm>
          <a:prstGeom prst="rect">
            <a:avLst/>
          </a:prstGeom>
          <a:ln w="12600"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5140800" y="780480"/>
            <a:ext cx="3193200" cy="74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/>
          <a:p>
            <a:pPr>
              <a:lnSpc>
                <a:spcPct val="100000"/>
              </a:lnSpc>
            </a:pPr>
            <a:r>
              <a:rPr b="1" i="1" lang="it-IT" sz="4000" strike="noStrike">
                <a:solidFill>
                  <a:srgbClr val="53585f"/>
                </a:solidFill>
                <a:latin typeface="Arial"/>
                <a:ea typeface="Arial"/>
              </a:rPr>
              <a:t>SEGUICI SU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3524400" y="1702080"/>
            <a:ext cx="6390360" cy="90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/>
          <a:p>
            <a:pPr>
              <a:lnSpc>
                <a:spcPct val="100000"/>
              </a:lnSpc>
            </a:pPr>
            <a:r>
              <a:rPr lang="it-IT" sz="5100" strike="noStrike" u="sng">
                <a:solidFill>
                  <a:srgbClr val="0000ff"/>
                </a:solidFill>
                <a:latin typeface="Arial"/>
                <a:ea typeface="Arial"/>
              </a:rPr>
              <a:t>www.pergliavvocati.it</a:t>
            </a:r>
            <a:r>
              <a:rPr lang="it-IT" sz="3400" strike="noStrike">
                <a:solidFill>
                  <a:srgbClr val="0000ff"/>
                </a:solidFill>
                <a:latin typeface="Arial"/>
                <a:ea typeface="Arial"/>
              </a:rPr>
              <a:t> </a:t>
            </a:r>
            <a:endParaRPr/>
          </a:p>
        </p:txBody>
      </p:sp>
      <p:pic>
        <p:nvPicPr>
          <p:cNvPr id="198" name="Immagine 12" descr=""/>
          <p:cNvPicPr/>
          <p:nvPr/>
        </p:nvPicPr>
        <p:blipFill>
          <a:blip r:embed="rId3"/>
          <a:stretch/>
        </p:blipFill>
        <p:spPr>
          <a:xfrm>
            <a:off x="2994840" y="3033360"/>
            <a:ext cx="1259280" cy="1023840"/>
          </a:xfrm>
          <a:prstGeom prst="rect">
            <a:avLst/>
          </a:prstGeom>
          <a:ln>
            <a:noFill/>
          </a:ln>
        </p:spPr>
      </p:pic>
      <p:pic>
        <p:nvPicPr>
          <p:cNvPr id="199" name="Immagine 15" descr=""/>
          <p:cNvPicPr/>
          <p:nvPr/>
        </p:nvPicPr>
        <p:blipFill>
          <a:blip r:embed="rId4"/>
          <a:stretch/>
        </p:blipFill>
        <p:spPr>
          <a:xfrm>
            <a:off x="10086840" y="2726280"/>
            <a:ext cx="1491120" cy="1491120"/>
          </a:xfrm>
          <a:prstGeom prst="rect">
            <a:avLst/>
          </a:prstGeom>
          <a:ln>
            <a:noFill/>
          </a:ln>
        </p:spPr>
      </p:pic>
      <p:pic>
        <p:nvPicPr>
          <p:cNvPr id="200" name="Immagine 16" descr=""/>
          <p:cNvPicPr/>
          <p:nvPr/>
        </p:nvPicPr>
        <p:blipFill>
          <a:blip r:embed="rId5"/>
          <a:stretch/>
        </p:blipFill>
        <p:spPr>
          <a:xfrm>
            <a:off x="6604920" y="3033360"/>
            <a:ext cx="1467720" cy="1033200"/>
          </a:xfrm>
          <a:prstGeom prst="rect">
            <a:avLst/>
          </a:prstGeom>
          <a:ln>
            <a:noFill/>
          </a:ln>
        </p:spPr>
      </p:pic>
      <p:pic>
        <p:nvPicPr>
          <p:cNvPr id="201" name="Immagine 17" descr=""/>
          <p:cNvPicPr/>
          <p:nvPr/>
        </p:nvPicPr>
        <p:blipFill>
          <a:blip r:embed="rId6"/>
          <a:stretch/>
        </p:blipFill>
        <p:spPr>
          <a:xfrm>
            <a:off x="4966200" y="3033360"/>
            <a:ext cx="1023840" cy="1023840"/>
          </a:xfrm>
          <a:prstGeom prst="rect">
            <a:avLst/>
          </a:prstGeom>
          <a:ln>
            <a:noFill/>
          </a:ln>
        </p:spPr>
      </p:pic>
      <p:pic>
        <p:nvPicPr>
          <p:cNvPr id="202" name="Immagine 18" descr=""/>
          <p:cNvPicPr/>
          <p:nvPr/>
        </p:nvPicPr>
        <p:blipFill>
          <a:blip r:embed="rId7"/>
          <a:stretch/>
        </p:blipFill>
        <p:spPr>
          <a:xfrm>
            <a:off x="8755560" y="3033360"/>
            <a:ext cx="1166400" cy="1032120"/>
          </a:xfrm>
          <a:prstGeom prst="rect">
            <a:avLst/>
          </a:prstGeom>
          <a:ln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806040" y="4474800"/>
            <a:ext cx="11841840" cy="116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29960" rIns="129960" tIns="65160" bIns="65160" anchor="ctr"/>
          <a:p>
            <a:pPr>
              <a:lnSpc>
                <a:spcPct val="100000"/>
              </a:lnSpc>
            </a:pPr>
            <a:r>
              <a:rPr b="1" i="1" lang="it-IT" sz="3400" strike="noStrike">
                <a:solidFill>
                  <a:srgbClr val="c82506"/>
                </a:solidFill>
                <a:latin typeface="Arial"/>
                <a:ea typeface="Arial"/>
              </a:rPr>
              <a:t>FONDAZIONE ITALIANA PER L’INNOVAZIONE FORENSE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04" name="rect3841.png" descr=""/>
          <p:cNvPicPr/>
          <p:nvPr/>
        </p:nvPicPr>
        <p:blipFill>
          <a:blip r:embed="rId8"/>
          <a:srcRect l="35375" t="67241" r="8043" b="0"/>
          <a:stretch/>
        </p:blipFill>
        <p:spPr>
          <a:xfrm>
            <a:off x="-351000" y="0"/>
            <a:ext cx="13694040" cy="990360"/>
          </a:xfrm>
          <a:prstGeom prst="rect">
            <a:avLst/>
          </a:prstGeom>
          <a:ln w="12600">
            <a:noFill/>
          </a:ln>
        </p:spPr>
      </p:pic>
      <p:pic>
        <p:nvPicPr>
          <p:cNvPr id="205" name="rect3841.png" descr=""/>
          <p:cNvPicPr/>
          <p:nvPr/>
        </p:nvPicPr>
        <p:blipFill>
          <a:blip r:embed="rId9"/>
          <a:stretch/>
        </p:blipFill>
        <p:spPr>
          <a:xfrm>
            <a:off x="-1337760" y="8194320"/>
            <a:ext cx="15976440" cy="1996920"/>
          </a:xfrm>
          <a:prstGeom prst="rect">
            <a:avLst/>
          </a:prstGeom>
          <a:ln w="12600">
            <a:noFill/>
          </a:ln>
        </p:spPr>
      </p:pic>
    </p:spTree>
  </p:cSld>
  <p:transition spd="slow">
    <p:wipe dir="u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756467</TotalTime>
  <Application>LibreOffice/4.4.1.2$Windows_x86 LibreOffice_project/45e2de17089c24a1fa810c8f975a7171ba4cd432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Valentina Carollo</dc:creator>
  <dc:language>it-IT</dc:language>
  <dcterms:modified xsi:type="dcterms:W3CDTF">2015-05-06T09:53:23Z</dcterms:modified>
  <cp:revision>88</cp:revision>
  <dc:title>Presentazione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18</vt:i4>
  </property>
  <property fmtid="{D5CDD505-2E9C-101B-9397-08002B2CF9AE}" pid="8" name="PresentationFormat">
    <vt:lpwstr>Personalizzato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